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179" autoAdjust="0"/>
  </p:normalViewPr>
  <p:slideViewPr>
    <p:cSldViewPr snapToGrid="0">
      <p:cViewPr varScale="1">
        <p:scale>
          <a:sx n="58" d="100"/>
          <a:sy n="5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1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1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1D52DC-DEBE-40D3-BB40-671D544665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AEDC2-504E-42A4-901D-3D1C52AE27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It shows a similar downtrend in both stores’ prices of Cellphone product</a:t>
          </a:r>
        </a:p>
      </dgm:t>
    </dgm:pt>
    <dgm:pt modelId="{E63C3A26-E4D9-4DA6-B539-63A10DD446DE}" type="parTrans" cxnId="{2C2F03D7-73BC-4A47-A945-792377116652}">
      <dgm:prSet/>
      <dgm:spPr/>
      <dgm:t>
        <a:bodyPr/>
        <a:lstStyle/>
        <a:p>
          <a:endParaRPr lang="en-US"/>
        </a:p>
      </dgm:t>
    </dgm:pt>
    <dgm:pt modelId="{244E4948-59D7-41C1-9CB6-7EB20B1608E9}" type="sibTrans" cxnId="{2C2F03D7-73BC-4A47-A945-792377116652}">
      <dgm:prSet/>
      <dgm:spPr/>
      <dgm:t>
        <a:bodyPr/>
        <a:lstStyle/>
        <a:p>
          <a:endParaRPr lang="en-US"/>
        </a:p>
      </dgm:t>
    </dgm:pt>
    <dgm:pt modelId="{AF801214-D2D7-497D-BB4F-416786A3E3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Store 1260 continuously sold both product at a higher price than store 3303</a:t>
          </a:r>
        </a:p>
      </dgm:t>
    </dgm:pt>
    <dgm:pt modelId="{9CEB0F9A-A9D1-4B33-BEF8-CBE574D98F63}" type="parTrans" cxnId="{6F334004-3F95-42D0-84FB-BDE864EF6F2D}">
      <dgm:prSet/>
      <dgm:spPr/>
      <dgm:t>
        <a:bodyPr/>
        <a:lstStyle/>
        <a:p>
          <a:endParaRPr lang="en-US"/>
        </a:p>
      </dgm:t>
    </dgm:pt>
    <dgm:pt modelId="{907AFAE3-A82C-4D39-9150-B0B1ABE9217F}" type="sibTrans" cxnId="{6F334004-3F95-42D0-84FB-BDE864EF6F2D}">
      <dgm:prSet/>
      <dgm:spPr/>
      <dgm:t>
        <a:bodyPr/>
        <a:lstStyle/>
        <a:p>
          <a:endParaRPr lang="en-US"/>
        </a:p>
      </dgm:t>
    </dgm:pt>
    <dgm:pt modelId="{5B3F51BA-A7CC-4E4F-BAEA-5FA71A0801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Store 1260 launched cellphone products a couple of weeks later than 3303, but at a higher price</a:t>
          </a:r>
        </a:p>
      </dgm:t>
    </dgm:pt>
    <dgm:pt modelId="{5E9CCA63-D4F7-435F-9959-435D6129DAFC}" type="parTrans" cxnId="{B88D0C9D-1195-45FC-9A60-0393C9524349}">
      <dgm:prSet/>
      <dgm:spPr/>
      <dgm:t>
        <a:bodyPr/>
        <a:lstStyle/>
        <a:p>
          <a:endParaRPr lang="en-US"/>
        </a:p>
      </dgm:t>
    </dgm:pt>
    <dgm:pt modelId="{388A84C1-A6EE-4358-B915-987A52D5FF8F}" type="sibTrans" cxnId="{B88D0C9D-1195-45FC-9A60-0393C9524349}">
      <dgm:prSet/>
      <dgm:spPr/>
      <dgm:t>
        <a:bodyPr/>
        <a:lstStyle/>
        <a:p>
          <a:endParaRPr lang="en-US"/>
        </a:p>
      </dgm:t>
    </dgm:pt>
    <dgm:pt modelId="{B4DFF14C-B47F-4215-9EF8-A01A24A573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 price drop between 2016 Jan  and July 2016 does not seem like a strategic move</a:t>
          </a:r>
        </a:p>
      </dgm:t>
    </dgm:pt>
    <dgm:pt modelId="{6FD9AA22-A139-4106-9396-6954ADC2E565}" type="parTrans" cxnId="{7A8BD5C8-EFAB-4BB3-A0DA-DE21FA34B7C3}">
      <dgm:prSet/>
      <dgm:spPr/>
      <dgm:t>
        <a:bodyPr/>
        <a:lstStyle/>
        <a:p>
          <a:endParaRPr lang="en-US"/>
        </a:p>
      </dgm:t>
    </dgm:pt>
    <dgm:pt modelId="{1C28601A-3478-419D-A2BC-645FD43511AE}" type="sibTrans" cxnId="{7A8BD5C8-EFAB-4BB3-A0DA-DE21FA34B7C3}">
      <dgm:prSet/>
      <dgm:spPr/>
      <dgm:t>
        <a:bodyPr/>
        <a:lstStyle/>
        <a:p>
          <a:endParaRPr lang="en-US"/>
        </a:p>
      </dgm:t>
    </dgm:pt>
    <dgm:pt modelId="{2D28AE20-45DD-4A24-A42A-2B64280210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Table 2 shows summary statistics of price difference between the two stores</a:t>
          </a:r>
        </a:p>
      </dgm:t>
    </dgm:pt>
    <dgm:pt modelId="{E4C02283-04D1-4BD4-BB5B-E95B005AF817}" type="parTrans" cxnId="{A8DB07B0-59AE-4ABD-A90E-FF4CD649B4DD}">
      <dgm:prSet/>
      <dgm:spPr/>
      <dgm:t>
        <a:bodyPr/>
        <a:lstStyle/>
        <a:p>
          <a:endParaRPr lang="en-US"/>
        </a:p>
      </dgm:t>
    </dgm:pt>
    <dgm:pt modelId="{3A76489F-A1D8-4A0F-A6C6-711CF7B754BF}" type="sibTrans" cxnId="{A8DB07B0-59AE-4ABD-A90E-FF4CD649B4DD}">
      <dgm:prSet/>
      <dgm:spPr/>
      <dgm:t>
        <a:bodyPr/>
        <a:lstStyle/>
        <a:p>
          <a:endParaRPr lang="en-US"/>
        </a:p>
      </dgm:t>
    </dgm:pt>
    <dgm:pt modelId="{A0E02734-38C7-4A94-BDD0-5B95C30FBEFD}" type="pres">
      <dgm:prSet presAssocID="{E41D52DC-DEBE-40D3-BB40-671D54466546}" presName="root" presStyleCnt="0">
        <dgm:presLayoutVars>
          <dgm:dir/>
          <dgm:resizeHandles val="exact"/>
        </dgm:presLayoutVars>
      </dgm:prSet>
      <dgm:spPr/>
    </dgm:pt>
    <dgm:pt modelId="{F672EDE9-C8BD-44CA-B6F4-0F3AE493B477}" type="pres">
      <dgm:prSet presAssocID="{412AEDC2-504E-42A4-901D-3D1C52AE27D6}" presName="compNode" presStyleCnt="0"/>
      <dgm:spPr/>
    </dgm:pt>
    <dgm:pt modelId="{70EE894E-E5ED-4F9A-8089-72166798680C}" type="pres">
      <dgm:prSet presAssocID="{412AEDC2-504E-42A4-901D-3D1C52AE27D6}" presName="bgRect" presStyleLbl="bgShp" presStyleIdx="0" presStyleCnt="5"/>
      <dgm:spPr/>
    </dgm:pt>
    <dgm:pt modelId="{F4072E0A-76FA-479E-8CC1-72E7A948264F}" type="pres">
      <dgm:prSet presAssocID="{412AEDC2-504E-42A4-901D-3D1C52AE27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07AC176-144D-4B68-977D-3F69853DAEE4}" type="pres">
      <dgm:prSet presAssocID="{412AEDC2-504E-42A4-901D-3D1C52AE27D6}" presName="spaceRect" presStyleCnt="0"/>
      <dgm:spPr/>
    </dgm:pt>
    <dgm:pt modelId="{A5FF56D4-0D3E-40F1-87D0-2B6AF44451D7}" type="pres">
      <dgm:prSet presAssocID="{412AEDC2-504E-42A4-901D-3D1C52AE27D6}" presName="parTx" presStyleLbl="revTx" presStyleIdx="0" presStyleCnt="5">
        <dgm:presLayoutVars>
          <dgm:chMax val="0"/>
          <dgm:chPref val="0"/>
        </dgm:presLayoutVars>
      </dgm:prSet>
      <dgm:spPr/>
    </dgm:pt>
    <dgm:pt modelId="{20A21E43-F1D4-44DA-B229-247B479EE846}" type="pres">
      <dgm:prSet presAssocID="{244E4948-59D7-41C1-9CB6-7EB20B1608E9}" presName="sibTrans" presStyleCnt="0"/>
      <dgm:spPr/>
    </dgm:pt>
    <dgm:pt modelId="{1C86C1C4-3AAC-4E0E-89C0-7C23E3339C81}" type="pres">
      <dgm:prSet presAssocID="{AF801214-D2D7-497D-BB4F-416786A3E35E}" presName="compNode" presStyleCnt="0"/>
      <dgm:spPr/>
    </dgm:pt>
    <dgm:pt modelId="{CAB98062-6AD1-42D9-86FA-6F5AE7FE5C6E}" type="pres">
      <dgm:prSet presAssocID="{AF801214-D2D7-497D-BB4F-416786A3E35E}" presName="bgRect" presStyleLbl="bgShp" presStyleIdx="1" presStyleCnt="5"/>
      <dgm:spPr/>
    </dgm:pt>
    <dgm:pt modelId="{BDBBBAD9-2534-4BDA-B7C7-FF0B40C592F1}" type="pres">
      <dgm:prSet presAssocID="{AF801214-D2D7-497D-BB4F-416786A3E3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43FE1B0A-D887-4B21-A03E-877321471B7A}" type="pres">
      <dgm:prSet presAssocID="{AF801214-D2D7-497D-BB4F-416786A3E35E}" presName="spaceRect" presStyleCnt="0"/>
      <dgm:spPr/>
    </dgm:pt>
    <dgm:pt modelId="{92D00462-6F5A-4E4A-87D3-7253B4FC4A4D}" type="pres">
      <dgm:prSet presAssocID="{AF801214-D2D7-497D-BB4F-416786A3E35E}" presName="parTx" presStyleLbl="revTx" presStyleIdx="1" presStyleCnt="5">
        <dgm:presLayoutVars>
          <dgm:chMax val="0"/>
          <dgm:chPref val="0"/>
        </dgm:presLayoutVars>
      </dgm:prSet>
      <dgm:spPr/>
    </dgm:pt>
    <dgm:pt modelId="{6FD945A3-98A4-492D-849E-C95557174B8E}" type="pres">
      <dgm:prSet presAssocID="{907AFAE3-A82C-4D39-9150-B0B1ABE9217F}" presName="sibTrans" presStyleCnt="0"/>
      <dgm:spPr/>
    </dgm:pt>
    <dgm:pt modelId="{D273C30E-6694-41A0-8F62-F79FEA6D733C}" type="pres">
      <dgm:prSet presAssocID="{5B3F51BA-A7CC-4E4F-BAEA-5FA71A080162}" presName="compNode" presStyleCnt="0"/>
      <dgm:spPr/>
    </dgm:pt>
    <dgm:pt modelId="{D448C686-656D-4E4E-9E3F-C4EEB0787F51}" type="pres">
      <dgm:prSet presAssocID="{5B3F51BA-A7CC-4E4F-BAEA-5FA71A080162}" presName="bgRect" presStyleLbl="bgShp" presStyleIdx="2" presStyleCnt="5"/>
      <dgm:spPr/>
    </dgm:pt>
    <dgm:pt modelId="{9D443D10-0202-4DFA-9F7A-820B84C0FB34}" type="pres">
      <dgm:prSet presAssocID="{5B3F51BA-A7CC-4E4F-BAEA-5FA71A08016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B07F1B6A-D33F-4A76-B46C-0C56B505A9BF}" type="pres">
      <dgm:prSet presAssocID="{5B3F51BA-A7CC-4E4F-BAEA-5FA71A080162}" presName="spaceRect" presStyleCnt="0"/>
      <dgm:spPr/>
    </dgm:pt>
    <dgm:pt modelId="{8D22EEBA-6F17-4850-8831-F9D6DEB280E0}" type="pres">
      <dgm:prSet presAssocID="{5B3F51BA-A7CC-4E4F-BAEA-5FA71A080162}" presName="parTx" presStyleLbl="revTx" presStyleIdx="2" presStyleCnt="5">
        <dgm:presLayoutVars>
          <dgm:chMax val="0"/>
          <dgm:chPref val="0"/>
        </dgm:presLayoutVars>
      </dgm:prSet>
      <dgm:spPr/>
    </dgm:pt>
    <dgm:pt modelId="{6D3DE42C-3B85-44F0-8E6D-499ED8AA657C}" type="pres">
      <dgm:prSet presAssocID="{388A84C1-A6EE-4358-B915-987A52D5FF8F}" presName="sibTrans" presStyleCnt="0"/>
      <dgm:spPr/>
    </dgm:pt>
    <dgm:pt modelId="{81E88F04-65BD-4135-A88E-F08718797AAB}" type="pres">
      <dgm:prSet presAssocID="{B4DFF14C-B47F-4215-9EF8-A01A24A57398}" presName="compNode" presStyleCnt="0"/>
      <dgm:spPr/>
    </dgm:pt>
    <dgm:pt modelId="{DE25389A-30A0-43A1-84FF-D973547F68E5}" type="pres">
      <dgm:prSet presAssocID="{B4DFF14C-B47F-4215-9EF8-A01A24A57398}" presName="bgRect" presStyleLbl="bgShp" presStyleIdx="3" presStyleCnt="5"/>
      <dgm:spPr/>
    </dgm:pt>
    <dgm:pt modelId="{66F389B3-19F2-49E7-9399-CE71FA25FBC7}" type="pres">
      <dgm:prSet presAssocID="{B4DFF14C-B47F-4215-9EF8-A01A24A5739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AE19E043-62F5-4479-A2C8-9D85CCE19E26}" type="pres">
      <dgm:prSet presAssocID="{B4DFF14C-B47F-4215-9EF8-A01A24A57398}" presName="spaceRect" presStyleCnt="0"/>
      <dgm:spPr/>
    </dgm:pt>
    <dgm:pt modelId="{3C842390-D3FA-4AAE-9CE9-13800651A439}" type="pres">
      <dgm:prSet presAssocID="{B4DFF14C-B47F-4215-9EF8-A01A24A57398}" presName="parTx" presStyleLbl="revTx" presStyleIdx="3" presStyleCnt="5">
        <dgm:presLayoutVars>
          <dgm:chMax val="0"/>
          <dgm:chPref val="0"/>
        </dgm:presLayoutVars>
      </dgm:prSet>
      <dgm:spPr/>
    </dgm:pt>
    <dgm:pt modelId="{90CD5371-4D90-4239-A39E-CB08296B72D0}" type="pres">
      <dgm:prSet presAssocID="{1C28601A-3478-419D-A2BC-645FD43511AE}" presName="sibTrans" presStyleCnt="0"/>
      <dgm:spPr/>
    </dgm:pt>
    <dgm:pt modelId="{5B8636E6-5EF2-4DD8-8838-ADECCC0EFA88}" type="pres">
      <dgm:prSet presAssocID="{2D28AE20-45DD-4A24-A42A-2B6428021004}" presName="compNode" presStyleCnt="0"/>
      <dgm:spPr/>
    </dgm:pt>
    <dgm:pt modelId="{C67DDD78-D1B9-4D22-9553-91A844EC8C3A}" type="pres">
      <dgm:prSet presAssocID="{2D28AE20-45DD-4A24-A42A-2B6428021004}" presName="bgRect" presStyleLbl="bgShp" presStyleIdx="4" presStyleCnt="5"/>
      <dgm:spPr/>
    </dgm:pt>
    <dgm:pt modelId="{33BF37C4-12D2-4734-B901-34DA65B07967}" type="pres">
      <dgm:prSet presAssocID="{2D28AE20-45DD-4A24-A42A-2B642802100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 cake with candles"/>
        </a:ext>
      </dgm:extLst>
    </dgm:pt>
    <dgm:pt modelId="{7C8F31B3-27D6-4DB8-A6AF-47D92E8F38F5}" type="pres">
      <dgm:prSet presAssocID="{2D28AE20-45DD-4A24-A42A-2B6428021004}" presName="spaceRect" presStyleCnt="0"/>
      <dgm:spPr/>
    </dgm:pt>
    <dgm:pt modelId="{02418494-FB35-470C-ADBA-11DAB761DD93}" type="pres">
      <dgm:prSet presAssocID="{2D28AE20-45DD-4A24-A42A-2B642802100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F334004-3F95-42D0-84FB-BDE864EF6F2D}" srcId="{E41D52DC-DEBE-40D3-BB40-671D54466546}" destId="{AF801214-D2D7-497D-BB4F-416786A3E35E}" srcOrd="1" destOrd="0" parTransId="{9CEB0F9A-A9D1-4B33-BEF8-CBE574D98F63}" sibTransId="{907AFAE3-A82C-4D39-9150-B0B1ABE9217F}"/>
    <dgm:cxn modelId="{F96B2A0A-00D0-4F54-910B-9744FB893968}" type="presOf" srcId="{5B3F51BA-A7CC-4E4F-BAEA-5FA71A080162}" destId="{8D22EEBA-6F17-4850-8831-F9D6DEB280E0}" srcOrd="0" destOrd="0" presId="urn:microsoft.com/office/officeart/2018/2/layout/IconVerticalSolidList"/>
    <dgm:cxn modelId="{41A11F4A-6A5A-4E10-9F2F-270555A6992A}" type="presOf" srcId="{2D28AE20-45DD-4A24-A42A-2B6428021004}" destId="{02418494-FB35-470C-ADBA-11DAB761DD93}" srcOrd="0" destOrd="0" presId="urn:microsoft.com/office/officeart/2018/2/layout/IconVerticalSolidList"/>
    <dgm:cxn modelId="{23DC0E71-90DC-4C1D-9D7F-AC931923DC73}" type="presOf" srcId="{412AEDC2-504E-42A4-901D-3D1C52AE27D6}" destId="{A5FF56D4-0D3E-40F1-87D0-2B6AF44451D7}" srcOrd="0" destOrd="0" presId="urn:microsoft.com/office/officeart/2018/2/layout/IconVerticalSolidList"/>
    <dgm:cxn modelId="{A13A6651-42DF-4326-92E9-39BB96A8759C}" type="presOf" srcId="{AF801214-D2D7-497D-BB4F-416786A3E35E}" destId="{92D00462-6F5A-4E4A-87D3-7253B4FC4A4D}" srcOrd="0" destOrd="0" presId="urn:microsoft.com/office/officeart/2018/2/layout/IconVerticalSolidList"/>
    <dgm:cxn modelId="{D4126458-E0F3-4E25-8446-AA2848C0D373}" type="presOf" srcId="{B4DFF14C-B47F-4215-9EF8-A01A24A57398}" destId="{3C842390-D3FA-4AAE-9CE9-13800651A439}" srcOrd="0" destOrd="0" presId="urn:microsoft.com/office/officeart/2018/2/layout/IconVerticalSolidList"/>
    <dgm:cxn modelId="{B88D0C9D-1195-45FC-9A60-0393C9524349}" srcId="{E41D52DC-DEBE-40D3-BB40-671D54466546}" destId="{5B3F51BA-A7CC-4E4F-BAEA-5FA71A080162}" srcOrd="2" destOrd="0" parTransId="{5E9CCA63-D4F7-435F-9959-435D6129DAFC}" sibTransId="{388A84C1-A6EE-4358-B915-987A52D5FF8F}"/>
    <dgm:cxn modelId="{A8DB07B0-59AE-4ABD-A90E-FF4CD649B4DD}" srcId="{E41D52DC-DEBE-40D3-BB40-671D54466546}" destId="{2D28AE20-45DD-4A24-A42A-2B6428021004}" srcOrd="4" destOrd="0" parTransId="{E4C02283-04D1-4BD4-BB5B-E95B005AF817}" sibTransId="{3A76489F-A1D8-4A0F-A6C6-711CF7B754BF}"/>
    <dgm:cxn modelId="{967870C8-7B61-406A-B097-870AD0F07EDB}" type="presOf" srcId="{E41D52DC-DEBE-40D3-BB40-671D54466546}" destId="{A0E02734-38C7-4A94-BDD0-5B95C30FBEFD}" srcOrd="0" destOrd="0" presId="urn:microsoft.com/office/officeart/2018/2/layout/IconVerticalSolidList"/>
    <dgm:cxn modelId="{7A8BD5C8-EFAB-4BB3-A0DA-DE21FA34B7C3}" srcId="{E41D52DC-DEBE-40D3-BB40-671D54466546}" destId="{B4DFF14C-B47F-4215-9EF8-A01A24A57398}" srcOrd="3" destOrd="0" parTransId="{6FD9AA22-A139-4106-9396-6954ADC2E565}" sibTransId="{1C28601A-3478-419D-A2BC-645FD43511AE}"/>
    <dgm:cxn modelId="{2C2F03D7-73BC-4A47-A945-792377116652}" srcId="{E41D52DC-DEBE-40D3-BB40-671D54466546}" destId="{412AEDC2-504E-42A4-901D-3D1C52AE27D6}" srcOrd="0" destOrd="0" parTransId="{E63C3A26-E4D9-4DA6-B539-63A10DD446DE}" sibTransId="{244E4948-59D7-41C1-9CB6-7EB20B1608E9}"/>
    <dgm:cxn modelId="{09FB9444-A8EE-4CCE-9788-048C109D7C01}" type="presParOf" srcId="{A0E02734-38C7-4A94-BDD0-5B95C30FBEFD}" destId="{F672EDE9-C8BD-44CA-B6F4-0F3AE493B477}" srcOrd="0" destOrd="0" presId="urn:microsoft.com/office/officeart/2018/2/layout/IconVerticalSolidList"/>
    <dgm:cxn modelId="{03CA4685-794E-49D5-9DE8-F4B74684F36C}" type="presParOf" srcId="{F672EDE9-C8BD-44CA-B6F4-0F3AE493B477}" destId="{70EE894E-E5ED-4F9A-8089-72166798680C}" srcOrd="0" destOrd="0" presId="urn:microsoft.com/office/officeart/2018/2/layout/IconVerticalSolidList"/>
    <dgm:cxn modelId="{3DCABF4A-D2CF-4CBD-AF0D-D22C935C3C15}" type="presParOf" srcId="{F672EDE9-C8BD-44CA-B6F4-0F3AE493B477}" destId="{F4072E0A-76FA-479E-8CC1-72E7A948264F}" srcOrd="1" destOrd="0" presId="urn:microsoft.com/office/officeart/2018/2/layout/IconVerticalSolidList"/>
    <dgm:cxn modelId="{A31D5BE3-77B5-48BC-A5CD-FD6C713E558A}" type="presParOf" srcId="{F672EDE9-C8BD-44CA-B6F4-0F3AE493B477}" destId="{607AC176-144D-4B68-977D-3F69853DAEE4}" srcOrd="2" destOrd="0" presId="urn:microsoft.com/office/officeart/2018/2/layout/IconVerticalSolidList"/>
    <dgm:cxn modelId="{B214C6C4-FC93-4D9A-89A3-017BF5F639B6}" type="presParOf" srcId="{F672EDE9-C8BD-44CA-B6F4-0F3AE493B477}" destId="{A5FF56D4-0D3E-40F1-87D0-2B6AF44451D7}" srcOrd="3" destOrd="0" presId="urn:microsoft.com/office/officeart/2018/2/layout/IconVerticalSolidList"/>
    <dgm:cxn modelId="{687B528F-5B58-4927-873F-890910E900C3}" type="presParOf" srcId="{A0E02734-38C7-4A94-BDD0-5B95C30FBEFD}" destId="{20A21E43-F1D4-44DA-B229-247B479EE846}" srcOrd="1" destOrd="0" presId="urn:microsoft.com/office/officeart/2018/2/layout/IconVerticalSolidList"/>
    <dgm:cxn modelId="{FCE02861-89B9-445D-9819-692F70D2BE06}" type="presParOf" srcId="{A0E02734-38C7-4A94-BDD0-5B95C30FBEFD}" destId="{1C86C1C4-3AAC-4E0E-89C0-7C23E3339C81}" srcOrd="2" destOrd="0" presId="urn:microsoft.com/office/officeart/2018/2/layout/IconVerticalSolidList"/>
    <dgm:cxn modelId="{FAD65F26-244F-476A-A8F5-81339D0124F7}" type="presParOf" srcId="{1C86C1C4-3AAC-4E0E-89C0-7C23E3339C81}" destId="{CAB98062-6AD1-42D9-86FA-6F5AE7FE5C6E}" srcOrd="0" destOrd="0" presId="urn:microsoft.com/office/officeart/2018/2/layout/IconVerticalSolidList"/>
    <dgm:cxn modelId="{9DED227D-C46A-438D-AE00-61818E82B00F}" type="presParOf" srcId="{1C86C1C4-3AAC-4E0E-89C0-7C23E3339C81}" destId="{BDBBBAD9-2534-4BDA-B7C7-FF0B40C592F1}" srcOrd="1" destOrd="0" presId="urn:microsoft.com/office/officeart/2018/2/layout/IconVerticalSolidList"/>
    <dgm:cxn modelId="{275988B0-C363-414E-A5C8-D20EAEF5E1E7}" type="presParOf" srcId="{1C86C1C4-3AAC-4E0E-89C0-7C23E3339C81}" destId="{43FE1B0A-D887-4B21-A03E-877321471B7A}" srcOrd="2" destOrd="0" presId="urn:microsoft.com/office/officeart/2018/2/layout/IconVerticalSolidList"/>
    <dgm:cxn modelId="{7B907088-DD28-4578-B26B-1697CF12EF85}" type="presParOf" srcId="{1C86C1C4-3AAC-4E0E-89C0-7C23E3339C81}" destId="{92D00462-6F5A-4E4A-87D3-7253B4FC4A4D}" srcOrd="3" destOrd="0" presId="urn:microsoft.com/office/officeart/2018/2/layout/IconVerticalSolidList"/>
    <dgm:cxn modelId="{1E3E32E4-33A7-4EB6-823B-0C9750EF5CBB}" type="presParOf" srcId="{A0E02734-38C7-4A94-BDD0-5B95C30FBEFD}" destId="{6FD945A3-98A4-492D-849E-C95557174B8E}" srcOrd="3" destOrd="0" presId="urn:microsoft.com/office/officeart/2018/2/layout/IconVerticalSolidList"/>
    <dgm:cxn modelId="{EEE47BB4-8E29-496F-B554-E95C0F0C7725}" type="presParOf" srcId="{A0E02734-38C7-4A94-BDD0-5B95C30FBEFD}" destId="{D273C30E-6694-41A0-8F62-F79FEA6D733C}" srcOrd="4" destOrd="0" presId="urn:microsoft.com/office/officeart/2018/2/layout/IconVerticalSolidList"/>
    <dgm:cxn modelId="{3E8CF11B-C76C-42BF-A536-E0AD07476A44}" type="presParOf" srcId="{D273C30E-6694-41A0-8F62-F79FEA6D733C}" destId="{D448C686-656D-4E4E-9E3F-C4EEB0787F51}" srcOrd="0" destOrd="0" presId="urn:microsoft.com/office/officeart/2018/2/layout/IconVerticalSolidList"/>
    <dgm:cxn modelId="{60C0D68D-CCAF-43BB-879F-6BC16686A063}" type="presParOf" srcId="{D273C30E-6694-41A0-8F62-F79FEA6D733C}" destId="{9D443D10-0202-4DFA-9F7A-820B84C0FB34}" srcOrd="1" destOrd="0" presId="urn:microsoft.com/office/officeart/2018/2/layout/IconVerticalSolidList"/>
    <dgm:cxn modelId="{5CD13D01-760F-4271-BF67-E20DF0289CFF}" type="presParOf" srcId="{D273C30E-6694-41A0-8F62-F79FEA6D733C}" destId="{B07F1B6A-D33F-4A76-B46C-0C56B505A9BF}" srcOrd="2" destOrd="0" presId="urn:microsoft.com/office/officeart/2018/2/layout/IconVerticalSolidList"/>
    <dgm:cxn modelId="{B9CF0ECF-9C83-4D36-B0CF-07750338AA7F}" type="presParOf" srcId="{D273C30E-6694-41A0-8F62-F79FEA6D733C}" destId="{8D22EEBA-6F17-4850-8831-F9D6DEB280E0}" srcOrd="3" destOrd="0" presId="urn:microsoft.com/office/officeart/2018/2/layout/IconVerticalSolidList"/>
    <dgm:cxn modelId="{209C956D-E1E6-418B-A86D-C0D2030B1675}" type="presParOf" srcId="{A0E02734-38C7-4A94-BDD0-5B95C30FBEFD}" destId="{6D3DE42C-3B85-44F0-8E6D-499ED8AA657C}" srcOrd="5" destOrd="0" presId="urn:microsoft.com/office/officeart/2018/2/layout/IconVerticalSolidList"/>
    <dgm:cxn modelId="{7768E0D2-68D4-475B-B8E5-A1851413CB3C}" type="presParOf" srcId="{A0E02734-38C7-4A94-BDD0-5B95C30FBEFD}" destId="{81E88F04-65BD-4135-A88E-F08718797AAB}" srcOrd="6" destOrd="0" presId="urn:microsoft.com/office/officeart/2018/2/layout/IconVerticalSolidList"/>
    <dgm:cxn modelId="{951909EF-8F05-4AD1-9D6A-013817B01D7E}" type="presParOf" srcId="{81E88F04-65BD-4135-A88E-F08718797AAB}" destId="{DE25389A-30A0-43A1-84FF-D973547F68E5}" srcOrd="0" destOrd="0" presId="urn:microsoft.com/office/officeart/2018/2/layout/IconVerticalSolidList"/>
    <dgm:cxn modelId="{BDFC1BB1-4CA4-4776-88BD-A69369F390BD}" type="presParOf" srcId="{81E88F04-65BD-4135-A88E-F08718797AAB}" destId="{66F389B3-19F2-49E7-9399-CE71FA25FBC7}" srcOrd="1" destOrd="0" presId="urn:microsoft.com/office/officeart/2018/2/layout/IconVerticalSolidList"/>
    <dgm:cxn modelId="{0D9DAEBA-9300-417A-A142-420FDFC7552B}" type="presParOf" srcId="{81E88F04-65BD-4135-A88E-F08718797AAB}" destId="{AE19E043-62F5-4479-A2C8-9D85CCE19E26}" srcOrd="2" destOrd="0" presId="urn:microsoft.com/office/officeart/2018/2/layout/IconVerticalSolidList"/>
    <dgm:cxn modelId="{1D0CCC8D-53E0-477E-8830-471FA623AD3C}" type="presParOf" srcId="{81E88F04-65BD-4135-A88E-F08718797AAB}" destId="{3C842390-D3FA-4AAE-9CE9-13800651A439}" srcOrd="3" destOrd="0" presId="urn:microsoft.com/office/officeart/2018/2/layout/IconVerticalSolidList"/>
    <dgm:cxn modelId="{F7379538-6F91-40FC-AEC8-F0D65D188F78}" type="presParOf" srcId="{A0E02734-38C7-4A94-BDD0-5B95C30FBEFD}" destId="{90CD5371-4D90-4239-A39E-CB08296B72D0}" srcOrd="7" destOrd="0" presId="urn:microsoft.com/office/officeart/2018/2/layout/IconVerticalSolidList"/>
    <dgm:cxn modelId="{2D9A101D-C28F-4A49-88ED-DF459F94B4A5}" type="presParOf" srcId="{A0E02734-38C7-4A94-BDD0-5B95C30FBEFD}" destId="{5B8636E6-5EF2-4DD8-8838-ADECCC0EFA88}" srcOrd="8" destOrd="0" presId="urn:microsoft.com/office/officeart/2018/2/layout/IconVerticalSolidList"/>
    <dgm:cxn modelId="{A7CD1139-0693-45E6-B0B1-30166363899E}" type="presParOf" srcId="{5B8636E6-5EF2-4DD8-8838-ADECCC0EFA88}" destId="{C67DDD78-D1B9-4D22-9553-91A844EC8C3A}" srcOrd="0" destOrd="0" presId="urn:microsoft.com/office/officeart/2018/2/layout/IconVerticalSolidList"/>
    <dgm:cxn modelId="{B2B125B6-F98F-4223-8775-6B2C752BAFE7}" type="presParOf" srcId="{5B8636E6-5EF2-4DD8-8838-ADECCC0EFA88}" destId="{33BF37C4-12D2-4734-B901-34DA65B07967}" srcOrd="1" destOrd="0" presId="urn:microsoft.com/office/officeart/2018/2/layout/IconVerticalSolidList"/>
    <dgm:cxn modelId="{FC5AE92D-7C32-4A08-A5EB-F054A30AFFE5}" type="presParOf" srcId="{5B8636E6-5EF2-4DD8-8838-ADECCC0EFA88}" destId="{7C8F31B3-27D6-4DB8-A6AF-47D92E8F38F5}" srcOrd="2" destOrd="0" presId="urn:microsoft.com/office/officeart/2018/2/layout/IconVerticalSolidList"/>
    <dgm:cxn modelId="{DBAC9031-FD19-43B0-98AC-0EB6FA2517B7}" type="presParOf" srcId="{5B8636E6-5EF2-4DD8-8838-ADECCC0EFA88}" destId="{02418494-FB35-470C-ADBA-11DAB761DD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1D52DC-DEBE-40D3-BB40-671D544665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AEDC2-504E-42A4-901D-3D1C52AE27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Store 3303 as used the strategic method  to place their price below the CPI</a:t>
          </a:r>
        </a:p>
      </dgm:t>
    </dgm:pt>
    <dgm:pt modelId="{E63C3A26-E4D9-4DA6-B539-63A10DD446DE}" type="parTrans" cxnId="{2C2F03D7-73BC-4A47-A945-792377116652}">
      <dgm:prSet/>
      <dgm:spPr/>
      <dgm:t>
        <a:bodyPr/>
        <a:lstStyle/>
        <a:p>
          <a:endParaRPr lang="en-US"/>
        </a:p>
      </dgm:t>
    </dgm:pt>
    <dgm:pt modelId="{244E4948-59D7-41C1-9CB6-7EB20B1608E9}" type="sibTrans" cxnId="{2C2F03D7-73BC-4A47-A945-792377116652}">
      <dgm:prSet/>
      <dgm:spPr/>
      <dgm:t>
        <a:bodyPr/>
        <a:lstStyle/>
        <a:p>
          <a:endParaRPr lang="en-US"/>
        </a:p>
      </dgm:t>
    </dgm:pt>
    <dgm:pt modelId="{5B3F51BA-A7CC-4E4F-BAEA-5FA71A0801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Store 1260’s strategy has been placing their price close to the upper limit of CPI</a:t>
          </a:r>
        </a:p>
      </dgm:t>
    </dgm:pt>
    <dgm:pt modelId="{388A84C1-A6EE-4358-B915-987A52D5FF8F}" type="sibTrans" cxnId="{B88D0C9D-1195-45FC-9A60-0393C9524349}">
      <dgm:prSet/>
      <dgm:spPr/>
      <dgm:t>
        <a:bodyPr/>
        <a:lstStyle/>
        <a:p>
          <a:endParaRPr lang="en-US"/>
        </a:p>
      </dgm:t>
    </dgm:pt>
    <dgm:pt modelId="{5E9CCA63-D4F7-435F-9959-435D6129DAFC}" type="parTrans" cxnId="{B88D0C9D-1195-45FC-9A60-0393C9524349}">
      <dgm:prSet/>
      <dgm:spPr/>
      <dgm:t>
        <a:bodyPr/>
        <a:lstStyle/>
        <a:p>
          <a:endParaRPr lang="en-US"/>
        </a:p>
      </dgm:t>
    </dgm:pt>
    <dgm:pt modelId="{A0E02734-38C7-4A94-BDD0-5B95C30FBEFD}" type="pres">
      <dgm:prSet presAssocID="{E41D52DC-DEBE-40D3-BB40-671D54466546}" presName="root" presStyleCnt="0">
        <dgm:presLayoutVars>
          <dgm:dir/>
          <dgm:resizeHandles val="exact"/>
        </dgm:presLayoutVars>
      </dgm:prSet>
      <dgm:spPr/>
    </dgm:pt>
    <dgm:pt modelId="{F672EDE9-C8BD-44CA-B6F4-0F3AE493B477}" type="pres">
      <dgm:prSet presAssocID="{412AEDC2-504E-42A4-901D-3D1C52AE27D6}" presName="compNode" presStyleCnt="0"/>
      <dgm:spPr/>
    </dgm:pt>
    <dgm:pt modelId="{70EE894E-E5ED-4F9A-8089-72166798680C}" type="pres">
      <dgm:prSet presAssocID="{412AEDC2-504E-42A4-901D-3D1C52AE27D6}" presName="bgRect" presStyleLbl="bgShp" presStyleIdx="0" presStyleCnt="2"/>
      <dgm:spPr/>
    </dgm:pt>
    <dgm:pt modelId="{F4072E0A-76FA-479E-8CC1-72E7A948264F}" type="pres">
      <dgm:prSet presAssocID="{412AEDC2-504E-42A4-901D-3D1C52AE27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07AC176-144D-4B68-977D-3F69853DAEE4}" type="pres">
      <dgm:prSet presAssocID="{412AEDC2-504E-42A4-901D-3D1C52AE27D6}" presName="spaceRect" presStyleCnt="0"/>
      <dgm:spPr/>
    </dgm:pt>
    <dgm:pt modelId="{A5FF56D4-0D3E-40F1-87D0-2B6AF44451D7}" type="pres">
      <dgm:prSet presAssocID="{412AEDC2-504E-42A4-901D-3D1C52AE27D6}" presName="parTx" presStyleLbl="revTx" presStyleIdx="0" presStyleCnt="2">
        <dgm:presLayoutVars>
          <dgm:chMax val="0"/>
          <dgm:chPref val="0"/>
        </dgm:presLayoutVars>
      </dgm:prSet>
      <dgm:spPr/>
    </dgm:pt>
    <dgm:pt modelId="{20A21E43-F1D4-44DA-B229-247B479EE846}" type="pres">
      <dgm:prSet presAssocID="{244E4948-59D7-41C1-9CB6-7EB20B1608E9}" presName="sibTrans" presStyleCnt="0"/>
      <dgm:spPr/>
    </dgm:pt>
    <dgm:pt modelId="{D273C30E-6694-41A0-8F62-F79FEA6D733C}" type="pres">
      <dgm:prSet presAssocID="{5B3F51BA-A7CC-4E4F-BAEA-5FA71A080162}" presName="compNode" presStyleCnt="0"/>
      <dgm:spPr/>
    </dgm:pt>
    <dgm:pt modelId="{D448C686-656D-4E4E-9E3F-C4EEB0787F51}" type="pres">
      <dgm:prSet presAssocID="{5B3F51BA-A7CC-4E4F-BAEA-5FA71A080162}" presName="bgRect" presStyleLbl="bgShp" presStyleIdx="1" presStyleCnt="2"/>
      <dgm:spPr/>
    </dgm:pt>
    <dgm:pt modelId="{9D443D10-0202-4DFA-9F7A-820B84C0FB34}" type="pres">
      <dgm:prSet presAssocID="{5B3F51BA-A7CC-4E4F-BAEA-5FA71A08016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B07F1B6A-D33F-4A76-B46C-0C56B505A9BF}" type="pres">
      <dgm:prSet presAssocID="{5B3F51BA-A7CC-4E4F-BAEA-5FA71A080162}" presName="spaceRect" presStyleCnt="0"/>
      <dgm:spPr/>
    </dgm:pt>
    <dgm:pt modelId="{8D22EEBA-6F17-4850-8831-F9D6DEB280E0}" type="pres">
      <dgm:prSet presAssocID="{5B3F51BA-A7CC-4E4F-BAEA-5FA71A08016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95EA234-3008-4D2B-B10E-75C7C34D9FC4}" type="presOf" srcId="{412AEDC2-504E-42A4-901D-3D1C52AE27D6}" destId="{A5FF56D4-0D3E-40F1-87D0-2B6AF44451D7}" srcOrd="0" destOrd="0" presId="urn:microsoft.com/office/officeart/2018/2/layout/IconVerticalSolidList"/>
    <dgm:cxn modelId="{6EA0603C-9258-4357-A4E3-251CDA28F5B2}" type="presOf" srcId="{5B3F51BA-A7CC-4E4F-BAEA-5FA71A080162}" destId="{8D22EEBA-6F17-4850-8831-F9D6DEB280E0}" srcOrd="0" destOrd="0" presId="urn:microsoft.com/office/officeart/2018/2/layout/IconVerticalSolidList"/>
    <dgm:cxn modelId="{B88D0C9D-1195-45FC-9A60-0393C9524349}" srcId="{E41D52DC-DEBE-40D3-BB40-671D54466546}" destId="{5B3F51BA-A7CC-4E4F-BAEA-5FA71A080162}" srcOrd="1" destOrd="0" parTransId="{5E9CCA63-D4F7-435F-9959-435D6129DAFC}" sibTransId="{388A84C1-A6EE-4358-B915-987A52D5FF8F}"/>
    <dgm:cxn modelId="{676ACDB3-98A7-4EC3-8A16-201619817328}" type="presOf" srcId="{E41D52DC-DEBE-40D3-BB40-671D54466546}" destId="{A0E02734-38C7-4A94-BDD0-5B95C30FBEFD}" srcOrd="0" destOrd="0" presId="urn:microsoft.com/office/officeart/2018/2/layout/IconVerticalSolidList"/>
    <dgm:cxn modelId="{2C2F03D7-73BC-4A47-A945-792377116652}" srcId="{E41D52DC-DEBE-40D3-BB40-671D54466546}" destId="{412AEDC2-504E-42A4-901D-3D1C52AE27D6}" srcOrd="0" destOrd="0" parTransId="{E63C3A26-E4D9-4DA6-B539-63A10DD446DE}" sibTransId="{244E4948-59D7-41C1-9CB6-7EB20B1608E9}"/>
    <dgm:cxn modelId="{DD0129A9-8A8B-42A2-87F9-6B1A2598777C}" type="presParOf" srcId="{A0E02734-38C7-4A94-BDD0-5B95C30FBEFD}" destId="{F672EDE9-C8BD-44CA-B6F4-0F3AE493B477}" srcOrd="0" destOrd="0" presId="urn:microsoft.com/office/officeart/2018/2/layout/IconVerticalSolidList"/>
    <dgm:cxn modelId="{940C162D-418F-4814-9101-7EDF306C4AD1}" type="presParOf" srcId="{F672EDE9-C8BD-44CA-B6F4-0F3AE493B477}" destId="{70EE894E-E5ED-4F9A-8089-72166798680C}" srcOrd="0" destOrd="0" presId="urn:microsoft.com/office/officeart/2018/2/layout/IconVerticalSolidList"/>
    <dgm:cxn modelId="{1072C710-BBDC-4157-82E1-5C5BC2B249EF}" type="presParOf" srcId="{F672EDE9-C8BD-44CA-B6F4-0F3AE493B477}" destId="{F4072E0A-76FA-479E-8CC1-72E7A948264F}" srcOrd="1" destOrd="0" presId="urn:microsoft.com/office/officeart/2018/2/layout/IconVerticalSolidList"/>
    <dgm:cxn modelId="{A796AF4A-B2B2-43FB-B3A5-87E686BE9800}" type="presParOf" srcId="{F672EDE9-C8BD-44CA-B6F4-0F3AE493B477}" destId="{607AC176-144D-4B68-977D-3F69853DAEE4}" srcOrd="2" destOrd="0" presId="urn:microsoft.com/office/officeart/2018/2/layout/IconVerticalSolidList"/>
    <dgm:cxn modelId="{5DAE8407-3B81-44BE-9C23-9A6EC37D60AE}" type="presParOf" srcId="{F672EDE9-C8BD-44CA-B6F4-0F3AE493B477}" destId="{A5FF56D4-0D3E-40F1-87D0-2B6AF44451D7}" srcOrd="3" destOrd="0" presId="urn:microsoft.com/office/officeart/2018/2/layout/IconVerticalSolidList"/>
    <dgm:cxn modelId="{EB2B4A9E-ED36-4121-9C64-853492E2F880}" type="presParOf" srcId="{A0E02734-38C7-4A94-BDD0-5B95C30FBEFD}" destId="{20A21E43-F1D4-44DA-B229-247B479EE846}" srcOrd="1" destOrd="0" presId="urn:microsoft.com/office/officeart/2018/2/layout/IconVerticalSolidList"/>
    <dgm:cxn modelId="{8905C3DC-7824-4CB5-A8FE-2A810BD13B54}" type="presParOf" srcId="{A0E02734-38C7-4A94-BDD0-5B95C30FBEFD}" destId="{D273C30E-6694-41A0-8F62-F79FEA6D733C}" srcOrd="2" destOrd="0" presId="urn:microsoft.com/office/officeart/2018/2/layout/IconVerticalSolidList"/>
    <dgm:cxn modelId="{807A807D-162D-44B1-8912-CC4468078683}" type="presParOf" srcId="{D273C30E-6694-41A0-8F62-F79FEA6D733C}" destId="{D448C686-656D-4E4E-9E3F-C4EEB0787F51}" srcOrd="0" destOrd="0" presId="urn:microsoft.com/office/officeart/2018/2/layout/IconVerticalSolidList"/>
    <dgm:cxn modelId="{6FF44576-6866-4BC7-B679-A88A54D4F61D}" type="presParOf" srcId="{D273C30E-6694-41A0-8F62-F79FEA6D733C}" destId="{9D443D10-0202-4DFA-9F7A-820B84C0FB34}" srcOrd="1" destOrd="0" presId="urn:microsoft.com/office/officeart/2018/2/layout/IconVerticalSolidList"/>
    <dgm:cxn modelId="{6FD3F9CB-7BC0-441A-BA43-AA8258ABBBD2}" type="presParOf" srcId="{D273C30E-6694-41A0-8F62-F79FEA6D733C}" destId="{B07F1B6A-D33F-4A76-B46C-0C56B505A9BF}" srcOrd="2" destOrd="0" presId="urn:microsoft.com/office/officeart/2018/2/layout/IconVerticalSolidList"/>
    <dgm:cxn modelId="{0336B72E-928E-4B70-B3D1-379AF72DE33E}" type="presParOf" srcId="{D273C30E-6694-41A0-8F62-F79FEA6D733C}" destId="{8D22EEBA-6F17-4850-8831-F9D6DEB280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1D52DC-DEBE-40D3-BB40-671D544665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AEDC2-504E-42A4-901D-3D1C52AE27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Both graphs indicate both products in store 1260 is above the mean</a:t>
          </a:r>
        </a:p>
      </dgm:t>
    </dgm:pt>
    <dgm:pt modelId="{E63C3A26-E4D9-4DA6-B539-63A10DD446DE}" type="parTrans" cxnId="{2C2F03D7-73BC-4A47-A945-792377116652}">
      <dgm:prSet/>
      <dgm:spPr/>
      <dgm:t>
        <a:bodyPr/>
        <a:lstStyle/>
        <a:p>
          <a:endParaRPr lang="en-US"/>
        </a:p>
      </dgm:t>
    </dgm:pt>
    <dgm:pt modelId="{244E4948-59D7-41C1-9CB6-7EB20B1608E9}" type="sibTrans" cxnId="{2C2F03D7-73BC-4A47-A945-792377116652}">
      <dgm:prSet/>
      <dgm:spPr/>
      <dgm:t>
        <a:bodyPr/>
        <a:lstStyle/>
        <a:p>
          <a:endParaRPr lang="en-US"/>
        </a:p>
      </dgm:t>
    </dgm:pt>
    <dgm:pt modelId="{5B3F51BA-A7CC-4E4F-BAEA-5FA71A08016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Store 3303’s cellphone price is close to the Mean price</a:t>
          </a:r>
        </a:p>
      </dgm:t>
    </dgm:pt>
    <dgm:pt modelId="{388A84C1-A6EE-4358-B915-987A52D5FF8F}" type="sibTrans" cxnId="{B88D0C9D-1195-45FC-9A60-0393C9524349}">
      <dgm:prSet/>
      <dgm:spPr/>
      <dgm:t>
        <a:bodyPr/>
        <a:lstStyle/>
        <a:p>
          <a:endParaRPr lang="en-US"/>
        </a:p>
      </dgm:t>
    </dgm:pt>
    <dgm:pt modelId="{5E9CCA63-D4F7-435F-9959-435D6129DAFC}" type="parTrans" cxnId="{B88D0C9D-1195-45FC-9A60-0393C9524349}">
      <dgm:prSet/>
      <dgm:spPr/>
      <dgm:t>
        <a:bodyPr/>
        <a:lstStyle/>
        <a:p>
          <a:endParaRPr lang="en-US"/>
        </a:p>
      </dgm:t>
    </dgm:pt>
    <dgm:pt modelId="{6EC663DB-7DBF-4023-BBAA-E067C873C0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Speaker price of the store 3303 close to the minimum price</a:t>
          </a:r>
        </a:p>
      </dgm:t>
    </dgm:pt>
    <dgm:pt modelId="{C3183D22-1642-4407-A810-F2F1FB0C5EC5}" type="parTrans" cxnId="{3EB35B1D-16BE-42F2-83DB-E5674E6F1854}">
      <dgm:prSet/>
      <dgm:spPr/>
      <dgm:t>
        <a:bodyPr/>
        <a:lstStyle/>
        <a:p>
          <a:endParaRPr lang="en-US"/>
        </a:p>
      </dgm:t>
    </dgm:pt>
    <dgm:pt modelId="{09A9A5AE-BBF6-4522-AA4C-824EB36794E9}" type="sibTrans" cxnId="{3EB35B1D-16BE-42F2-83DB-E5674E6F1854}">
      <dgm:prSet/>
      <dgm:spPr/>
      <dgm:t>
        <a:bodyPr/>
        <a:lstStyle/>
        <a:p>
          <a:endParaRPr lang="en-US"/>
        </a:p>
      </dgm:t>
    </dgm:pt>
    <dgm:pt modelId="{8804EEB1-E3CF-4A55-80B7-AB1B4DC434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Store 3303 used a “minimum price” strategy for placing their price for speaker products and near mean price for cellphone product</a:t>
          </a:r>
        </a:p>
      </dgm:t>
    </dgm:pt>
    <dgm:pt modelId="{96F4813E-2928-4E3F-A050-B39D88B51865}" type="parTrans" cxnId="{BE73F853-D46C-46E4-97E1-014ACC05634F}">
      <dgm:prSet/>
      <dgm:spPr/>
      <dgm:t>
        <a:bodyPr/>
        <a:lstStyle/>
        <a:p>
          <a:endParaRPr lang="en-US"/>
        </a:p>
      </dgm:t>
    </dgm:pt>
    <dgm:pt modelId="{1AFBB6F5-0620-4E3E-9E8D-D43D385BB1E1}" type="sibTrans" cxnId="{BE73F853-D46C-46E4-97E1-014ACC05634F}">
      <dgm:prSet/>
      <dgm:spPr/>
      <dgm:t>
        <a:bodyPr/>
        <a:lstStyle/>
        <a:p>
          <a:endParaRPr lang="en-US"/>
        </a:p>
      </dgm:t>
    </dgm:pt>
    <dgm:pt modelId="{B87061BB-F31A-4906-A8F7-2F335AA268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Store 1260 has placed their cellphone price near the max price for cellphone products and above the mean for speaker product</a:t>
          </a:r>
        </a:p>
      </dgm:t>
    </dgm:pt>
    <dgm:pt modelId="{100E2861-1BDD-4C05-BCB4-2DE92B41DBC6}" type="parTrans" cxnId="{90206E90-D259-42FF-87F5-269B5DAA2F6A}">
      <dgm:prSet/>
      <dgm:spPr/>
      <dgm:t>
        <a:bodyPr/>
        <a:lstStyle/>
        <a:p>
          <a:endParaRPr lang="en-US"/>
        </a:p>
      </dgm:t>
    </dgm:pt>
    <dgm:pt modelId="{D2466C82-8C85-4D28-A0A0-533A3F4D82F3}" type="sibTrans" cxnId="{90206E90-D259-42FF-87F5-269B5DAA2F6A}">
      <dgm:prSet/>
      <dgm:spPr/>
      <dgm:t>
        <a:bodyPr/>
        <a:lstStyle/>
        <a:p>
          <a:endParaRPr lang="en-US"/>
        </a:p>
      </dgm:t>
    </dgm:pt>
    <dgm:pt modelId="{A0E02734-38C7-4A94-BDD0-5B95C30FBEFD}" type="pres">
      <dgm:prSet presAssocID="{E41D52DC-DEBE-40D3-BB40-671D54466546}" presName="root" presStyleCnt="0">
        <dgm:presLayoutVars>
          <dgm:dir/>
          <dgm:resizeHandles val="exact"/>
        </dgm:presLayoutVars>
      </dgm:prSet>
      <dgm:spPr/>
    </dgm:pt>
    <dgm:pt modelId="{F672EDE9-C8BD-44CA-B6F4-0F3AE493B477}" type="pres">
      <dgm:prSet presAssocID="{412AEDC2-504E-42A4-901D-3D1C52AE27D6}" presName="compNode" presStyleCnt="0"/>
      <dgm:spPr/>
    </dgm:pt>
    <dgm:pt modelId="{70EE894E-E5ED-4F9A-8089-72166798680C}" type="pres">
      <dgm:prSet presAssocID="{412AEDC2-504E-42A4-901D-3D1C52AE27D6}" presName="bgRect" presStyleLbl="bgShp" presStyleIdx="0" presStyleCnt="5"/>
      <dgm:spPr/>
    </dgm:pt>
    <dgm:pt modelId="{F4072E0A-76FA-479E-8CC1-72E7A948264F}" type="pres">
      <dgm:prSet presAssocID="{412AEDC2-504E-42A4-901D-3D1C52AE27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07AC176-144D-4B68-977D-3F69853DAEE4}" type="pres">
      <dgm:prSet presAssocID="{412AEDC2-504E-42A4-901D-3D1C52AE27D6}" presName="spaceRect" presStyleCnt="0"/>
      <dgm:spPr/>
    </dgm:pt>
    <dgm:pt modelId="{A5FF56D4-0D3E-40F1-87D0-2B6AF44451D7}" type="pres">
      <dgm:prSet presAssocID="{412AEDC2-504E-42A4-901D-3D1C52AE27D6}" presName="parTx" presStyleLbl="revTx" presStyleIdx="0" presStyleCnt="5">
        <dgm:presLayoutVars>
          <dgm:chMax val="0"/>
          <dgm:chPref val="0"/>
        </dgm:presLayoutVars>
      </dgm:prSet>
      <dgm:spPr/>
    </dgm:pt>
    <dgm:pt modelId="{20A21E43-F1D4-44DA-B229-247B479EE846}" type="pres">
      <dgm:prSet presAssocID="{244E4948-59D7-41C1-9CB6-7EB20B1608E9}" presName="sibTrans" presStyleCnt="0"/>
      <dgm:spPr/>
    </dgm:pt>
    <dgm:pt modelId="{D273C30E-6694-41A0-8F62-F79FEA6D733C}" type="pres">
      <dgm:prSet presAssocID="{5B3F51BA-A7CC-4E4F-BAEA-5FA71A080162}" presName="compNode" presStyleCnt="0"/>
      <dgm:spPr/>
    </dgm:pt>
    <dgm:pt modelId="{D448C686-656D-4E4E-9E3F-C4EEB0787F51}" type="pres">
      <dgm:prSet presAssocID="{5B3F51BA-A7CC-4E4F-BAEA-5FA71A080162}" presName="bgRect" presStyleLbl="bgShp" presStyleIdx="1" presStyleCnt="5"/>
      <dgm:spPr/>
    </dgm:pt>
    <dgm:pt modelId="{9D443D10-0202-4DFA-9F7A-820B84C0FB34}" type="pres">
      <dgm:prSet presAssocID="{5B3F51BA-A7CC-4E4F-BAEA-5FA71A0801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B07F1B6A-D33F-4A76-B46C-0C56B505A9BF}" type="pres">
      <dgm:prSet presAssocID="{5B3F51BA-A7CC-4E4F-BAEA-5FA71A080162}" presName="spaceRect" presStyleCnt="0"/>
      <dgm:spPr/>
    </dgm:pt>
    <dgm:pt modelId="{8D22EEBA-6F17-4850-8831-F9D6DEB280E0}" type="pres">
      <dgm:prSet presAssocID="{5B3F51BA-A7CC-4E4F-BAEA-5FA71A080162}" presName="parTx" presStyleLbl="revTx" presStyleIdx="1" presStyleCnt="5">
        <dgm:presLayoutVars>
          <dgm:chMax val="0"/>
          <dgm:chPref val="0"/>
        </dgm:presLayoutVars>
      </dgm:prSet>
      <dgm:spPr/>
    </dgm:pt>
    <dgm:pt modelId="{AA36AB62-1253-499A-BB85-75A463447F00}" type="pres">
      <dgm:prSet presAssocID="{388A84C1-A6EE-4358-B915-987A52D5FF8F}" presName="sibTrans" presStyleCnt="0"/>
      <dgm:spPr/>
    </dgm:pt>
    <dgm:pt modelId="{B13BCE60-59CE-4C23-A3EF-7BAC3E934832}" type="pres">
      <dgm:prSet presAssocID="{6EC663DB-7DBF-4023-BBAA-E067C873C0C5}" presName="compNode" presStyleCnt="0"/>
      <dgm:spPr/>
    </dgm:pt>
    <dgm:pt modelId="{078F8996-1F81-4AC0-9908-70706CDC22A4}" type="pres">
      <dgm:prSet presAssocID="{6EC663DB-7DBF-4023-BBAA-E067C873C0C5}" presName="bgRect" presStyleLbl="bgShp" presStyleIdx="2" presStyleCnt="5"/>
      <dgm:spPr/>
    </dgm:pt>
    <dgm:pt modelId="{93324B7B-0A94-4503-A2B1-7C0980DD8E27}" type="pres">
      <dgm:prSet presAssocID="{6EC663DB-7DBF-4023-BBAA-E067C873C0C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outline"/>
        </a:ext>
      </dgm:extLst>
    </dgm:pt>
    <dgm:pt modelId="{705F3676-B3C2-4344-8907-561733CFA833}" type="pres">
      <dgm:prSet presAssocID="{6EC663DB-7DBF-4023-BBAA-E067C873C0C5}" presName="spaceRect" presStyleCnt="0"/>
      <dgm:spPr/>
    </dgm:pt>
    <dgm:pt modelId="{21C38A63-7991-45F7-B99D-48BD3419B426}" type="pres">
      <dgm:prSet presAssocID="{6EC663DB-7DBF-4023-BBAA-E067C873C0C5}" presName="parTx" presStyleLbl="revTx" presStyleIdx="2" presStyleCnt="5">
        <dgm:presLayoutVars>
          <dgm:chMax val="0"/>
          <dgm:chPref val="0"/>
        </dgm:presLayoutVars>
      </dgm:prSet>
      <dgm:spPr/>
    </dgm:pt>
    <dgm:pt modelId="{E5A925CA-109E-4034-9ECE-F88D90033A44}" type="pres">
      <dgm:prSet presAssocID="{09A9A5AE-BBF6-4522-AA4C-824EB36794E9}" presName="sibTrans" presStyleCnt="0"/>
      <dgm:spPr/>
    </dgm:pt>
    <dgm:pt modelId="{21213905-0E72-4119-8200-820C4D32A7E3}" type="pres">
      <dgm:prSet presAssocID="{8804EEB1-E3CF-4A55-80B7-AB1B4DC43486}" presName="compNode" presStyleCnt="0"/>
      <dgm:spPr/>
    </dgm:pt>
    <dgm:pt modelId="{777096C5-533F-436D-B1B6-39B1D8AB077A}" type="pres">
      <dgm:prSet presAssocID="{8804EEB1-E3CF-4A55-80B7-AB1B4DC43486}" presName="bgRect" presStyleLbl="bgShp" presStyleIdx="3" presStyleCnt="5"/>
      <dgm:spPr/>
    </dgm:pt>
    <dgm:pt modelId="{CE66D362-96F8-4C43-8C78-17F2C824CAF9}" type="pres">
      <dgm:prSet presAssocID="{8804EEB1-E3CF-4A55-80B7-AB1B4DC4348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ress Book with solid fill"/>
        </a:ext>
      </dgm:extLst>
    </dgm:pt>
    <dgm:pt modelId="{6D1C3789-6788-4ECD-97AD-B56AFFC016F3}" type="pres">
      <dgm:prSet presAssocID="{8804EEB1-E3CF-4A55-80B7-AB1B4DC43486}" presName="spaceRect" presStyleCnt="0"/>
      <dgm:spPr/>
    </dgm:pt>
    <dgm:pt modelId="{8C70288E-5386-4558-AD4D-491C461831A1}" type="pres">
      <dgm:prSet presAssocID="{8804EEB1-E3CF-4A55-80B7-AB1B4DC43486}" presName="parTx" presStyleLbl="revTx" presStyleIdx="3" presStyleCnt="5">
        <dgm:presLayoutVars>
          <dgm:chMax val="0"/>
          <dgm:chPref val="0"/>
        </dgm:presLayoutVars>
      </dgm:prSet>
      <dgm:spPr/>
    </dgm:pt>
    <dgm:pt modelId="{B9126804-5373-4B86-81C7-C0A016EDCDCE}" type="pres">
      <dgm:prSet presAssocID="{1AFBB6F5-0620-4E3E-9E8D-D43D385BB1E1}" presName="sibTrans" presStyleCnt="0"/>
      <dgm:spPr/>
    </dgm:pt>
    <dgm:pt modelId="{FE056FEC-6BC1-44CC-8E10-A922897D8AF9}" type="pres">
      <dgm:prSet presAssocID="{B87061BB-F31A-4906-A8F7-2F335AA26891}" presName="compNode" presStyleCnt="0"/>
      <dgm:spPr/>
    </dgm:pt>
    <dgm:pt modelId="{21188898-A192-4C59-B467-40C027AB5924}" type="pres">
      <dgm:prSet presAssocID="{B87061BB-F31A-4906-A8F7-2F335AA26891}" presName="bgRect" presStyleLbl="bgShp" presStyleIdx="4" presStyleCnt="5"/>
      <dgm:spPr/>
    </dgm:pt>
    <dgm:pt modelId="{47D06822-724C-4CBE-A470-4184B6EB796E}" type="pres">
      <dgm:prSet presAssocID="{B87061BB-F31A-4906-A8F7-2F335AA2689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 outline"/>
        </a:ext>
      </dgm:extLst>
    </dgm:pt>
    <dgm:pt modelId="{8DCF3D6F-0063-4000-8070-043180B51CE4}" type="pres">
      <dgm:prSet presAssocID="{B87061BB-F31A-4906-A8F7-2F335AA26891}" presName="spaceRect" presStyleCnt="0"/>
      <dgm:spPr/>
    </dgm:pt>
    <dgm:pt modelId="{659193A4-738D-4474-8224-40864D50ADC1}" type="pres">
      <dgm:prSet presAssocID="{B87061BB-F31A-4906-A8F7-2F335AA2689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EB35B1D-16BE-42F2-83DB-E5674E6F1854}" srcId="{E41D52DC-DEBE-40D3-BB40-671D54466546}" destId="{6EC663DB-7DBF-4023-BBAA-E067C873C0C5}" srcOrd="2" destOrd="0" parTransId="{C3183D22-1642-4407-A810-F2F1FB0C5EC5}" sibTransId="{09A9A5AE-BBF6-4522-AA4C-824EB36794E9}"/>
    <dgm:cxn modelId="{B95EA234-3008-4D2B-B10E-75C7C34D9FC4}" type="presOf" srcId="{412AEDC2-504E-42A4-901D-3D1C52AE27D6}" destId="{A5FF56D4-0D3E-40F1-87D0-2B6AF44451D7}" srcOrd="0" destOrd="0" presId="urn:microsoft.com/office/officeart/2018/2/layout/IconVerticalSolidList"/>
    <dgm:cxn modelId="{6EA0603C-9258-4357-A4E3-251CDA28F5B2}" type="presOf" srcId="{5B3F51BA-A7CC-4E4F-BAEA-5FA71A080162}" destId="{8D22EEBA-6F17-4850-8831-F9D6DEB280E0}" srcOrd="0" destOrd="0" presId="urn:microsoft.com/office/officeart/2018/2/layout/IconVerticalSolidList"/>
    <dgm:cxn modelId="{781CA33D-AF71-4581-9370-6D144C24BB23}" type="presOf" srcId="{8804EEB1-E3CF-4A55-80B7-AB1B4DC43486}" destId="{8C70288E-5386-4558-AD4D-491C461831A1}" srcOrd="0" destOrd="0" presId="urn:microsoft.com/office/officeart/2018/2/layout/IconVerticalSolidList"/>
    <dgm:cxn modelId="{BE73F853-D46C-46E4-97E1-014ACC05634F}" srcId="{E41D52DC-DEBE-40D3-BB40-671D54466546}" destId="{8804EEB1-E3CF-4A55-80B7-AB1B4DC43486}" srcOrd="3" destOrd="0" parTransId="{96F4813E-2928-4E3F-A050-B39D88B51865}" sibTransId="{1AFBB6F5-0620-4E3E-9E8D-D43D385BB1E1}"/>
    <dgm:cxn modelId="{5FDE9E8E-5F6E-456E-8FCF-832AB82A0B4F}" type="presOf" srcId="{B87061BB-F31A-4906-A8F7-2F335AA26891}" destId="{659193A4-738D-4474-8224-40864D50ADC1}" srcOrd="0" destOrd="0" presId="urn:microsoft.com/office/officeart/2018/2/layout/IconVerticalSolidList"/>
    <dgm:cxn modelId="{90206E90-D259-42FF-87F5-269B5DAA2F6A}" srcId="{E41D52DC-DEBE-40D3-BB40-671D54466546}" destId="{B87061BB-F31A-4906-A8F7-2F335AA26891}" srcOrd="4" destOrd="0" parTransId="{100E2861-1BDD-4C05-BCB4-2DE92B41DBC6}" sibTransId="{D2466C82-8C85-4D28-A0A0-533A3F4D82F3}"/>
    <dgm:cxn modelId="{B88D0C9D-1195-45FC-9A60-0393C9524349}" srcId="{E41D52DC-DEBE-40D3-BB40-671D54466546}" destId="{5B3F51BA-A7CC-4E4F-BAEA-5FA71A080162}" srcOrd="1" destOrd="0" parTransId="{5E9CCA63-D4F7-435F-9959-435D6129DAFC}" sibTransId="{388A84C1-A6EE-4358-B915-987A52D5FF8F}"/>
    <dgm:cxn modelId="{37BB8DAA-7690-43D8-804E-AC983D4258E6}" type="presOf" srcId="{6EC663DB-7DBF-4023-BBAA-E067C873C0C5}" destId="{21C38A63-7991-45F7-B99D-48BD3419B426}" srcOrd="0" destOrd="0" presId="urn:microsoft.com/office/officeart/2018/2/layout/IconVerticalSolidList"/>
    <dgm:cxn modelId="{676ACDB3-98A7-4EC3-8A16-201619817328}" type="presOf" srcId="{E41D52DC-DEBE-40D3-BB40-671D54466546}" destId="{A0E02734-38C7-4A94-BDD0-5B95C30FBEFD}" srcOrd="0" destOrd="0" presId="urn:microsoft.com/office/officeart/2018/2/layout/IconVerticalSolidList"/>
    <dgm:cxn modelId="{2C2F03D7-73BC-4A47-A945-792377116652}" srcId="{E41D52DC-DEBE-40D3-BB40-671D54466546}" destId="{412AEDC2-504E-42A4-901D-3D1C52AE27D6}" srcOrd="0" destOrd="0" parTransId="{E63C3A26-E4D9-4DA6-B539-63A10DD446DE}" sibTransId="{244E4948-59D7-41C1-9CB6-7EB20B1608E9}"/>
    <dgm:cxn modelId="{DD0129A9-8A8B-42A2-87F9-6B1A2598777C}" type="presParOf" srcId="{A0E02734-38C7-4A94-BDD0-5B95C30FBEFD}" destId="{F672EDE9-C8BD-44CA-B6F4-0F3AE493B477}" srcOrd="0" destOrd="0" presId="urn:microsoft.com/office/officeart/2018/2/layout/IconVerticalSolidList"/>
    <dgm:cxn modelId="{940C162D-418F-4814-9101-7EDF306C4AD1}" type="presParOf" srcId="{F672EDE9-C8BD-44CA-B6F4-0F3AE493B477}" destId="{70EE894E-E5ED-4F9A-8089-72166798680C}" srcOrd="0" destOrd="0" presId="urn:microsoft.com/office/officeart/2018/2/layout/IconVerticalSolidList"/>
    <dgm:cxn modelId="{1072C710-BBDC-4157-82E1-5C5BC2B249EF}" type="presParOf" srcId="{F672EDE9-C8BD-44CA-B6F4-0F3AE493B477}" destId="{F4072E0A-76FA-479E-8CC1-72E7A948264F}" srcOrd="1" destOrd="0" presId="urn:microsoft.com/office/officeart/2018/2/layout/IconVerticalSolidList"/>
    <dgm:cxn modelId="{A796AF4A-B2B2-43FB-B3A5-87E686BE9800}" type="presParOf" srcId="{F672EDE9-C8BD-44CA-B6F4-0F3AE493B477}" destId="{607AC176-144D-4B68-977D-3F69853DAEE4}" srcOrd="2" destOrd="0" presId="urn:microsoft.com/office/officeart/2018/2/layout/IconVerticalSolidList"/>
    <dgm:cxn modelId="{5DAE8407-3B81-44BE-9C23-9A6EC37D60AE}" type="presParOf" srcId="{F672EDE9-C8BD-44CA-B6F4-0F3AE493B477}" destId="{A5FF56D4-0D3E-40F1-87D0-2B6AF44451D7}" srcOrd="3" destOrd="0" presId="urn:microsoft.com/office/officeart/2018/2/layout/IconVerticalSolidList"/>
    <dgm:cxn modelId="{EB2B4A9E-ED36-4121-9C64-853492E2F880}" type="presParOf" srcId="{A0E02734-38C7-4A94-BDD0-5B95C30FBEFD}" destId="{20A21E43-F1D4-44DA-B229-247B479EE846}" srcOrd="1" destOrd="0" presId="urn:microsoft.com/office/officeart/2018/2/layout/IconVerticalSolidList"/>
    <dgm:cxn modelId="{8905C3DC-7824-4CB5-A8FE-2A810BD13B54}" type="presParOf" srcId="{A0E02734-38C7-4A94-BDD0-5B95C30FBEFD}" destId="{D273C30E-6694-41A0-8F62-F79FEA6D733C}" srcOrd="2" destOrd="0" presId="urn:microsoft.com/office/officeart/2018/2/layout/IconVerticalSolidList"/>
    <dgm:cxn modelId="{807A807D-162D-44B1-8912-CC4468078683}" type="presParOf" srcId="{D273C30E-6694-41A0-8F62-F79FEA6D733C}" destId="{D448C686-656D-4E4E-9E3F-C4EEB0787F51}" srcOrd="0" destOrd="0" presId="urn:microsoft.com/office/officeart/2018/2/layout/IconVerticalSolidList"/>
    <dgm:cxn modelId="{6FF44576-6866-4BC7-B679-A88A54D4F61D}" type="presParOf" srcId="{D273C30E-6694-41A0-8F62-F79FEA6D733C}" destId="{9D443D10-0202-4DFA-9F7A-820B84C0FB34}" srcOrd="1" destOrd="0" presId="urn:microsoft.com/office/officeart/2018/2/layout/IconVerticalSolidList"/>
    <dgm:cxn modelId="{6FD3F9CB-7BC0-441A-BA43-AA8258ABBBD2}" type="presParOf" srcId="{D273C30E-6694-41A0-8F62-F79FEA6D733C}" destId="{B07F1B6A-D33F-4A76-B46C-0C56B505A9BF}" srcOrd="2" destOrd="0" presId="urn:microsoft.com/office/officeart/2018/2/layout/IconVerticalSolidList"/>
    <dgm:cxn modelId="{0336B72E-928E-4B70-B3D1-379AF72DE33E}" type="presParOf" srcId="{D273C30E-6694-41A0-8F62-F79FEA6D733C}" destId="{8D22EEBA-6F17-4850-8831-F9D6DEB280E0}" srcOrd="3" destOrd="0" presId="urn:microsoft.com/office/officeart/2018/2/layout/IconVerticalSolidList"/>
    <dgm:cxn modelId="{2D272D3E-F377-40E1-91C2-252CE6536FD0}" type="presParOf" srcId="{A0E02734-38C7-4A94-BDD0-5B95C30FBEFD}" destId="{AA36AB62-1253-499A-BB85-75A463447F00}" srcOrd="3" destOrd="0" presId="urn:microsoft.com/office/officeart/2018/2/layout/IconVerticalSolidList"/>
    <dgm:cxn modelId="{5B0E797C-A090-4D70-8136-6F57C8286675}" type="presParOf" srcId="{A0E02734-38C7-4A94-BDD0-5B95C30FBEFD}" destId="{B13BCE60-59CE-4C23-A3EF-7BAC3E934832}" srcOrd="4" destOrd="0" presId="urn:microsoft.com/office/officeart/2018/2/layout/IconVerticalSolidList"/>
    <dgm:cxn modelId="{6E19B928-99DF-42CC-B49E-257F650DDF40}" type="presParOf" srcId="{B13BCE60-59CE-4C23-A3EF-7BAC3E934832}" destId="{078F8996-1F81-4AC0-9908-70706CDC22A4}" srcOrd="0" destOrd="0" presId="urn:microsoft.com/office/officeart/2018/2/layout/IconVerticalSolidList"/>
    <dgm:cxn modelId="{7EE57A15-76BB-4CA2-A441-32FCA5B682A1}" type="presParOf" srcId="{B13BCE60-59CE-4C23-A3EF-7BAC3E934832}" destId="{93324B7B-0A94-4503-A2B1-7C0980DD8E27}" srcOrd="1" destOrd="0" presId="urn:microsoft.com/office/officeart/2018/2/layout/IconVerticalSolidList"/>
    <dgm:cxn modelId="{1A84AD94-0DB8-48A3-AE8B-35A29EA9BF05}" type="presParOf" srcId="{B13BCE60-59CE-4C23-A3EF-7BAC3E934832}" destId="{705F3676-B3C2-4344-8907-561733CFA833}" srcOrd="2" destOrd="0" presId="urn:microsoft.com/office/officeart/2018/2/layout/IconVerticalSolidList"/>
    <dgm:cxn modelId="{7D14B38B-0A99-4428-9551-1AF9453E8091}" type="presParOf" srcId="{B13BCE60-59CE-4C23-A3EF-7BAC3E934832}" destId="{21C38A63-7991-45F7-B99D-48BD3419B426}" srcOrd="3" destOrd="0" presId="urn:microsoft.com/office/officeart/2018/2/layout/IconVerticalSolidList"/>
    <dgm:cxn modelId="{A75551AA-18A8-4E8F-A07E-E9B548F4C3F4}" type="presParOf" srcId="{A0E02734-38C7-4A94-BDD0-5B95C30FBEFD}" destId="{E5A925CA-109E-4034-9ECE-F88D90033A44}" srcOrd="5" destOrd="0" presId="urn:microsoft.com/office/officeart/2018/2/layout/IconVerticalSolidList"/>
    <dgm:cxn modelId="{35B445D1-1995-4CDC-BA17-E2E645D7D6F5}" type="presParOf" srcId="{A0E02734-38C7-4A94-BDD0-5B95C30FBEFD}" destId="{21213905-0E72-4119-8200-820C4D32A7E3}" srcOrd="6" destOrd="0" presId="urn:microsoft.com/office/officeart/2018/2/layout/IconVerticalSolidList"/>
    <dgm:cxn modelId="{DF258E74-5F1D-4652-837A-B4D49F83151B}" type="presParOf" srcId="{21213905-0E72-4119-8200-820C4D32A7E3}" destId="{777096C5-533F-436D-B1B6-39B1D8AB077A}" srcOrd="0" destOrd="0" presId="urn:microsoft.com/office/officeart/2018/2/layout/IconVerticalSolidList"/>
    <dgm:cxn modelId="{EAD8EDE4-0013-4BDC-A069-2ECA8980ADA0}" type="presParOf" srcId="{21213905-0E72-4119-8200-820C4D32A7E3}" destId="{CE66D362-96F8-4C43-8C78-17F2C824CAF9}" srcOrd="1" destOrd="0" presId="urn:microsoft.com/office/officeart/2018/2/layout/IconVerticalSolidList"/>
    <dgm:cxn modelId="{4F403B02-235D-4E7E-A74A-07DAE44B33F5}" type="presParOf" srcId="{21213905-0E72-4119-8200-820C4D32A7E3}" destId="{6D1C3789-6788-4ECD-97AD-B56AFFC016F3}" srcOrd="2" destOrd="0" presId="urn:microsoft.com/office/officeart/2018/2/layout/IconVerticalSolidList"/>
    <dgm:cxn modelId="{560C22D4-2E9A-456F-B09B-FF1FA669B074}" type="presParOf" srcId="{21213905-0E72-4119-8200-820C4D32A7E3}" destId="{8C70288E-5386-4558-AD4D-491C461831A1}" srcOrd="3" destOrd="0" presId="urn:microsoft.com/office/officeart/2018/2/layout/IconVerticalSolidList"/>
    <dgm:cxn modelId="{4B10A25A-2AC3-4F61-B5BC-696938F093FD}" type="presParOf" srcId="{A0E02734-38C7-4A94-BDD0-5B95C30FBEFD}" destId="{B9126804-5373-4B86-81C7-C0A016EDCDCE}" srcOrd="7" destOrd="0" presId="urn:microsoft.com/office/officeart/2018/2/layout/IconVerticalSolidList"/>
    <dgm:cxn modelId="{278E67E6-6D8F-4BE4-9C98-7DC73290B68F}" type="presParOf" srcId="{A0E02734-38C7-4A94-BDD0-5B95C30FBEFD}" destId="{FE056FEC-6BC1-44CC-8E10-A922897D8AF9}" srcOrd="8" destOrd="0" presId="urn:microsoft.com/office/officeart/2018/2/layout/IconVerticalSolidList"/>
    <dgm:cxn modelId="{FFD81121-7253-467A-B47A-6E73F5130D34}" type="presParOf" srcId="{FE056FEC-6BC1-44CC-8E10-A922897D8AF9}" destId="{21188898-A192-4C59-B467-40C027AB5924}" srcOrd="0" destOrd="0" presId="urn:microsoft.com/office/officeart/2018/2/layout/IconVerticalSolidList"/>
    <dgm:cxn modelId="{36DD1E3E-063C-4FC7-8C7E-F5853A6221DA}" type="presParOf" srcId="{FE056FEC-6BC1-44CC-8E10-A922897D8AF9}" destId="{47D06822-724C-4CBE-A470-4184B6EB796E}" srcOrd="1" destOrd="0" presId="urn:microsoft.com/office/officeart/2018/2/layout/IconVerticalSolidList"/>
    <dgm:cxn modelId="{7CFAD8A9-D885-4620-882A-F80CB0C9B8C7}" type="presParOf" srcId="{FE056FEC-6BC1-44CC-8E10-A922897D8AF9}" destId="{8DCF3D6F-0063-4000-8070-043180B51CE4}" srcOrd="2" destOrd="0" presId="urn:microsoft.com/office/officeart/2018/2/layout/IconVerticalSolidList"/>
    <dgm:cxn modelId="{9117DAEE-7691-41F7-A77A-320AE83A6555}" type="presParOf" srcId="{FE056FEC-6BC1-44CC-8E10-A922897D8AF9}" destId="{659193A4-738D-4474-8224-40864D50AD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E894E-E5ED-4F9A-8089-72166798680C}">
      <dsp:nvSpPr>
        <dsp:cNvPr id="0" name=""/>
        <dsp:cNvSpPr/>
      </dsp:nvSpPr>
      <dsp:spPr>
        <a:xfrm>
          <a:off x="0" y="4501"/>
          <a:ext cx="5458968" cy="53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72E0A-76FA-479E-8CC1-72E7A948264F}">
      <dsp:nvSpPr>
        <dsp:cNvPr id="0" name=""/>
        <dsp:cNvSpPr/>
      </dsp:nvSpPr>
      <dsp:spPr>
        <a:xfrm>
          <a:off x="163125" y="125834"/>
          <a:ext cx="296880" cy="2965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F56D4-0D3E-40F1-87D0-2B6AF44451D7}">
      <dsp:nvSpPr>
        <dsp:cNvPr id="0" name=""/>
        <dsp:cNvSpPr/>
      </dsp:nvSpPr>
      <dsp:spPr>
        <a:xfrm>
          <a:off x="623130" y="4501"/>
          <a:ext cx="4807685" cy="589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422" tIns="62422" rIns="62422" bIns="624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 shows a similar downtrend in both stores’ prices of Cellphone product</a:t>
          </a:r>
        </a:p>
      </dsp:txBody>
      <dsp:txXfrm>
        <a:off x="623130" y="4501"/>
        <a:ext cx="4807685" cy="589811"/>
      </dsp:txXfrm>
    </dsp:sp>
    <dsp:sp modelId="{CAB98062-6AD1-42D9-86FA-6F5AE7FE5C6E}">
      <dsp:nvSpPr>
        <dsp:cNvPr id="0" name=""/>
        <dsp:cNvSpPr/>
      </dsp:nvSpPr>
      <dsp:spPr>
        <a:xfrm>
          <a:off x="0" y="741765"/>
          <a:ext cx="5458968" cy="53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BBAD9-2534-4BDA-B7C7-FF0B40C592F1}">
      <dsp:nvSpPr>
        <dsp:cNvPr id="0" name=""/>
        <dsp:cNvSpPr/>
      </dsp:nvSpPr>
      <dsp:spPr>
        <a:xfrm>
          <a:off x="163125" y="863098"/>
          <a:ext cx="296880" cy="2965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00462-6F5A-4E4A-87D3-7253B4FC4A4D}">
      <dsp:nvSpPr>
        <dsp:cNvPr id="0" name=""/>
        <dsp:cNvSpPr/>
      </dsp:nvSpPr>
      <dsp:spPr>
        <a:xfrm>
          <a:off x="623130" y="741765"/>
          <a:ext cx="4807685" cy="589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422" tIns="62422" rIns="62422" bIns="624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 1260 continuously sold both product at a higher price than store 3303</a:t>
          </a:r>
        </a:p>
      </dsp:txBody>
      <dsp:txXfrm>
        <a:off x="623130" y="741765"/>
        <a:ext cx="4807685" cy="589811"/>
      </dsp:txXfrm>
    </dsp:sp>
    <dsp:sp modelId="{D448C686-656D-4E4E-9E3F-C4EEB0787F51}">
      <dsp:nvSpPr>
        <dsp:cNvPr id="0" name=""/>
        <dsp:cNvSpPr/>
      </dsp:nvSpPr>
      <dsp:spPr>
        <a:xfrm>
          <a:off x="0" y="1479030"/>
          <a:ext cx="5458968" cy="53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43D10-0202-4DFA-9F7A-820B84C0FB34}">
      <dsp:nvSpPr>
        <dsp:cNvPr id="0" name=""/>
        <dsp:cNvSpPr/>
      </dsp:nvSpPr>
      <dsp:spPr>
        <a:xfrm>
          <a:off x="163125" y="1600362"/>
          <a:ext cx="296880" cy="2965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2EEBA-6F17-4850-8831-F9D6DEB280E0}">
      <dsp:nvSpPr>
        <dsp:cNvPr id="0" name=""/>
        <dsp:cNvSpPr/>
      </dsp:nvSpPr>
      <dsp:spPr>
        <a:xfrm>
          <a:off x="623130" y="1479030"/>
          <a:ext cx="4807685" cy="589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422" tIns="62422" rIns="62422" bIns="624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 1260 launched cellphone products a couple of weeks later than 3303, but at a higher price</a:t>
          </a:r>
        </a:p>
      </dsp:txBody>
      <dsp:txXfrm>
        <a:off x="623130" y="1479030"/>
        <a:ext cx="4807685" cy="589811"/>
      </dsp:txXfrm>
    </dsp:sp>
    <dsp:sp modelId="{DE25389A-30A0-43A1-84FF-D973547F68E5}">
      <dsp:nvSpPr>
        <dsp:cNvPr id="0" name=""/>
        <dsp:cNvSpPr/>
      </dsp:nvSpPr>
      <dsp:spPr>
        <a:xfrm>
          <a:off x="0" y="2216294"/>
          <a:ext cx="5458968" cy="53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389B3-19F2-49E7-9399-CE71FA25FBC7}">
      <dsp:nvSpPr>
        <dsp:cNvPr id="0" name=""/>
        <dsp:cNvSpPr/>
      </dsp:nvSpPr>
      <dsp:spPr>
        <a:xfrm>
          <a:off x="163125" y="2337627"/>
          <a:ext cx="296880" cy="2965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42390-D3FA-4AAE-9CE9-13800651A439}">
      <dsp:nvSpPr>
        <dsp:cNvPr id="0" name=""/>
        <dsp:cNvSpPr/>
      </dsp:nvSpPr>
      <dsp:spPr>
        <a:xfrm>
          <a:off x="623130" y="2216294"/>
          <a:ext cx="4807685" cy="589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422" tIns="62422" rIns="62422" bIns="624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price drop between 2016 Jan  and July 2016 does not seem like a strategic move</a:t>
          </a:r>
        </a:p>
      </dsp:txBody>
      <dsp:txXfrm>
        <a:off x="623130" y="2216294"/>
        <a:ext cx="4807685" cy="589811"/>
      </dsp:txXfrm>
    </dsp:sp>
    <dsp:sp modelId="{C67DDD78-D1B9-4D22-9553-91A844EC8C3A}">
      <dsp:nvSpPr>
        <dsp:cNvPr id="0" name=""/>
        <dsp:cNvSpPr/>
      </dsp:nvSpPr>
      <dsp:spPr>
        <a:xfrm>
          <a:off x="0" y="2953559"/>
          <a:ext cx="5458968" cy="5392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F37C4-12D2-4734-B901-34DA65B07967}">
      <dsp:nvSpPr>
        <dsp:cNvPr id="0" name=""/>
        <dsp:cNvSpPr/>
      </dsp:nvSpPr>
      <dsp:spPr>
        <a:xfrm>
          <a:off x="163125" y="3074891"/>
          <a:ext cx="296880" cy="2965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418494-FB35-470C-ADBA-11DAB761DD93}">
      <dsp:nvSpPr>
        <dsp:cNvPr id="0" name=""/>
        <dsp:cNvSpPr/>
      </dsp:nvSpPr>
      <dsp:spPr>
        <a:xfrm>
          <a:off x="623130" y="2953559"/>
          <a:ext cx="4807685" cy="589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422" tIns="62422" rIns="62422" bIns="6242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Table 2 shows summary statistics of price difference between the two stores</a:t>
          </a:r>
        </a:p>
      </dsp:txBody>
      <dsp:txXfrm>
        <a:off x="623130" y="2953559"/>
        <a:ext cx="4807685" cy="5898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E894E-E5ED-4F9A-8089-72166798680C}">
      <dsp:nvSpPr>
        <dsp:cNvPr id="0" name=""/>
        <dsp:cNvSpPr/>
      </dsp:nvSpPr>
      <dsp:spPr>
        <a:xfrm>
          <a:off x="0" y="576529"/>
          <a:ext cx="5458968" cy="10643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72E0A-76FA-479E-8CC1-72E7A948264F}">
      <dsp:nvSpPr>
        <dsp:cNvPr id="0" name=""/>
        <dsp:cNvSpPr/>
      </dsp:nvSpPr>
      <dsp:spPr>
        <a:xfrm>
          <a:off x="321969" y="816010"/>
          <a:ext cx="585398" cy="585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F56D4-0D3E-40F1-87D0-2B6AF44451D7}">
      <dsp:nvSpPr>
        <dsp:cNvPr id="0" name=""/>
        <dsp:cNvSpPr/>
      </dsp:nvSpPr>
      <dsp:spPr>
        <a:xfrm>
          <a:off x="1229337" y="576529"/>
          <a:ext cx="4229630" cy="1064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45" tIns="112645" rIns="112645" bIns="1126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Store 3303 as used the strategic method  to place their price below the CPI</a:t>
          </a:r>
        </a:p>
      </dsp:txBody>
      <dsp:txXfrm>
        <a:off x="1229337" y="576529"/>
        <a:ext cx="4229630" cy="1064361"/>
      </dsp:txXfrm>
    </dsp:sp>
    <dsp:sp modelId="{D448C686-656D-4E4E-9E3F-C4EEB0787F51}">
      <dsp:nvSpPr>
        <dsp:cNvPr id="0" name=""/>
        <dsp:cNvSpPr/>
      </dsp:nvSpPr>
      <dsp:spPr>
        <a:xfrm>
          <a:off x="0" y="1906981"/>
          <a:ext cx="5458968" cy="10643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43D10-0202-4DFA-9F7A-820B84C0FB34}">
      <dsp:nvSpPr>
        <dsp:cNvPr id="0" name=""/>
        <dsp:cNvSpPr/>
      </dsp:nvSpPr>
      <dsp:spPr>
        <a:xfrm>
          <a:off x="321969" y="2146462"/>
          <a:ext cx="585398" cy="585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2EEBA-6F17-4850-8831-F9D6DEB280E0}">
      <dsp:nvSpPr>
        <dsp:cNvPr id="0" name=""/>
        <dsp:cNvSpPr/>
      </dsp:nvSpPr>
      <dsp:spPr>
        <a:xfrm>
          <a:off x="1229337" y="1906981"/>
          <a:ext cx="4229630" cy="1064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645" tIns="112645" rIns="112645" bIns="11264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Store 1260’s strategy has been placing their price close to the upper limit of CPI</a:t>
          </a:r>
        </a:p>
      </dsp:txBody>
      <dsp:txXfrm>
        <a:off x="1229337" y="1906981"/>
        <a:ext cx="4229630" cy="10643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E894E-E5ED-4F9A-8089-72166798680C}">
      <dsp:nvSpPr>
        <dsp:cNvPr id="0" name=""/>
        <dsp:cNvSpPr/>
      </dsp:nvSpPr>
      <dsp:spPr>
        <a:xfrm>
          <a:off x="0" y="2767"/>
          <a:ext cx="5928514" cy="5893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72E0A-76FA-479E-8CC1-72E7A948264F}">
      <dsp:nvSpPr>
        <dsp:cNvPr id="0" name=""/>
        <dsp:cNvSpPr/>
      </dsp:nvSpPr>
      <dsp:spPr>
        <a:xfrm>
          <a:off x="178287" y="135377"/>
          <a:ext cx="324158" cy="324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F56D4-0D3E-40F1-87D0-2B6AF44451D7}">
      <dsp:nvSpPr>
        <dsp:cNvPr id="0" name=""/>
        <dsp:cNvSpPr/>
      </dsp:nvSpPr>
      <dsp:spPr>
        <a:xfrm>
          <a:off x="680733" y="2767"/>
          <a:ext cx="5247780" cy="58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6" tIns="62376" rIns="62376" bIns="623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Both graphs indicate both products in store 1260 is above the mean</a:t>
          </a:r>
        </a:p>
      </dsp:txBody>
      <dsp:txXfrm>
        <a:off x="680733" y="2767"/>
        <a:ext cx="5247780" cy="589379"/>
      </dsp:txXfrm>
    </dsp:sp>
    <dsp:sp modelId="{D448C686-656D-4E4E-9E3F-C4EEB0787F51}">
      <dsp:nvSpPr>
        <dsp:cNvPr id="0" name=""/>
        <dsp:cNvSpPr/>
      </dsp:nvSpPr>
      <dsp:spPr>
        <a:xfrm>
          <a:off x="0" y="739491"/>
          <a:ext cx="5928514" cy="5893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43D10-0202-4DFA-9F7A-820B84C0FB34}">
      <dsp:nvSpPr>
        <dsp:cNvPr id="0" name=""/>
        <dsp:cNvSpPr/>
      </dsp:nvSpPr>
      <dsp:spPr>
        <a:xfrm>
          <a:off x="178287" y="872102"/>
          <a:ext cx="324158" cy="324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2EEBA-6F17-4850-8831-F9D6DEB280E0}">
      <dsp:nvSpPr>
        <dsp:cNvPr id="0" name=""/>
        <dsp:cNvSpPr/>
      </dsp:nvSpPr>
      <dsp:spPr>
        <a:xfrm>
          <a:off x="680733" y="739491"/>
          <a:ext cx="5247780" cy="58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6" tIns="62376" rIns="62376" bIns="623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Store 3303’s cellphone price is close to the Mean price</a:t>
          </a:r>
        </a:p>
      </dsp:txBody>
      <dsp:txXfrm>
        <a:off x="680733" y="739491"/>
        <a:ext cx="5247780" cy="589379"/>
      </dsp:txXfrm>
    </dsp:sp>
    <dsp:sp modelId="{078F8996-1F81-4AC0-9908-70706CDC22A4}">
      <dsp:nvSpPr>
        <dsp:cNvPr id="0" name=""/>
        <dsp:cNvSpPr/>
      </dsp:nvSpPr>
      <dsp:spPr>
        <a:xfrm>
          <a:off x="0" y="1476216"/>
          <a:ext cx="5928514" cy="5893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24B7B-0A94-4503-A2B1-7C0980DD8E27}">
      <dsp:nvSpPr>
        <dsp:cNvPr id="0" name=""/>
        <dsp:cNvSpPr/>
      </dsp:nvSpPr>
      <dsp:spPr>
        <a:xfrm>
          <a:off x="178287" y="1608826"/>
          <a:ext cx="324158" cy="3241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38A63-7991-45F7-B99D-48BD3419B426}">
      <dsp:nvSpPr>
        <dsp:cNvPr id="0" name=""/>
        <dsp:cNvSpPr/>
      </dsp:nvSpPr>
      <dsp:spPr>
        <a:xfrm>
          <a:off x="680733" y="1476216"/>
          <a:ext cx="5247780" cy="58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6" tIns="62376" rIns="62376" bIns="623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Speaker price of the store 3303 close to the minimum price</a:t>
          </a:r>
        </a:p>
      </dsp:txBody>
      <dsp:txXfrm>
        <a:off x="680733" y="1476216"/>
        <a:ext cx="5247780" cy="589379"/>
      </dsp:txXfrm>
    </dsp:sp>
    <dsp:sp modelId="{777096C5-533F-436D-B1B6-39B1D8AB077A}">
      <dsp:nvSpPr>
        <dsp:cNvPr id="0" name=""/>
        <dsp:cNvSpPr/>
      </dsp:nvSpPr>
      <dsp:spPr>
        <a:xfrm>
          <a:off x="0" y="2212940"/>
          <a:ext cx="5928514" cy="5893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6D362-96F8-4C43-8C78-17F2C824CAF9}">
      <dsp:nvSpPr>
        <dsp:cNvPr id="0" name=""/>
        <dsp:cNvSpPr/>
      </dsp:nvSpPr>
      <dsp:spPr>
        <a:xfrm>
          <a:off x="178287" y="2345551"/>
          <a:ext cx="324158" cy="3241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0288E-5386-4558-AD4D-491C461831A1}">
      <dsp:nvSpPr>
        <dsp:cNvPr id="0" name=""/>
        <dsp:cNvSpPr/>
      </dsp:nvSpPr>
      <dsp:spPr>
        <a:xfrm>
          <a:off x="680733" y="2212940"/>
          <a:ext cx="5247780" cy="58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6" tIns="62376" rIns="62376" bIns="623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Store 3303 used a “minimum price” strategy for placing their price for speaker products and near mean price for cellphone product</a:t>
          </a:r>
        </a:p>
      </dsp:txBody>
      <dsp:txXfrm>
        <a:off x="680733" y="2212940"/>
        <a:ext cx="5247780" cy="589379"/>
      </dsp:txXfrm>
    </dsp:sp>
    <dsp:sp modelId="{21188898-A192-4C59-B467-40C027AB5924}">
      <dsp:nvSpPr>
        <dsp:cNvPr id="0" name=""/>
        <dsp:cNvSpPr/>
      </dsp:nvSpPr>
      <dsp:spPr>
        <a:xfrm>
          <a:off x="0" y="2949665"/>
          <a:ext cx="5928514" cy="5893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06822-724C-4CBE-A470-4184B6EB796E}">
      <dsp:nvSpPr>
        <dsp:cNvPr id="0" name=""/>
        <dsp:cNvSpPr/>
      </dsp:nvSpPr>
      <dsp:spPr>
        <a:xfrm>
          <a:off x="178287" y="3082275"/>
          <a:ext cx="324158" cy="3241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193A4-738D-4474-8224-40864D50ADC1}">
      <dsp:nvSpPr>
        <dsp:cNvPr id="0" name=""/>
        <dsp:cNvSpPr/>
      </dsp:nvSpPr>
      <dsp:spPr>
        <a:xfrm>
          <a:off x="680733" y="2949665"/>
          <a:ext cx="5247780" cy="58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376" tIns="62376" rIns="62376" bIns="623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Store 1260 has placed their cellphone price near the max price for cellphone products and above the mean for speaker product</a:t>
          </a:r>
        </a:p>
      </dsp:txBody>
      <dsp:txXfrm>
        <a:off x="680733" y="2949665"/>
        <a:ext cx="5247780" cy="589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A3B51-126E-447F-A3A4-AFA447708F23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1C0C5-D290-45D7-8104-1B865A6A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71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C0C5-D290-45D7-8104-1B865A6A33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8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century more popular to online marketing it large impact of traditional marketing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are looking for low-cost product and try to compare prices between 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C0C5-D290-45D7-8104-1B865A6A33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2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C0C5-D290-45D7-8104-1B865A6A33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10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price The price has not decreased much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C0C5-D290-45D7-8104-1B865A6A33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51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Top graph indicate both store price ,population </a:t>
            </a:r>
            <a:r>
              <a:rPr lang="en-US" dirty="0" err="1"/>
              <a:t>price,mean</a:t>
            </a:r>
            <a:r>
              <a:rPr lang="en-US" dirty="0"/>
              <a:t> and </a:t>
            </a:r>
            <a:r>
              <a:rPr lang="en-US" dirty="0" err="1"/>
              <a:t>sd</a:t>
            </a:r>
            <a:r>
              <a:rPr lang="en-US" dirty="0"/>
              <a:t> prices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Second graph indicate max min mean with store price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C0C5-D290-45D7-8104-1B865A6A33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9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1CDFB-A22E-C5AD-7EF0-BAE5FA4B5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997A9-DFC9-E789-3E4D-5B6666F1A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5AE22-56DD-132A-8488-03F2E7295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617CA-2D3D-AA74-8401-88FFAB82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F60C1-2443-B77F-1594-2F2E2891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68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54F6-D2D5-AB3A-7F2A-EDFF62F5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BA826-6B5A-8C56-8ABC-B8CB7CD717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0F45-CF83-1595-B4E2-9436B2D9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53512-C4C8-88D6-516D-E6E1F17F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D7F83-47E1-26D0-95E9-C3C5CF03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1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C00FFC-4D99-BD48-C18B-1D6D85A6C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D36F4-83B3-CB48-9154-CF953F37F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738BC-0167-7ED3-E246-00EDEFF5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D442-82A4-036E-D930-89D5809E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7804E-932E-0826-FBFD-4CB33D6E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3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E42C-C4CB-E9CF-A219-E6D8F4C9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596A-8CF0-9D6F-72B4-9BCB294D9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A0BA3-F45F-42B1-1B9A-64369C3D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D09D7-D6CA-2D13-77F8-5C70CEED5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C3FA-F3F5-5952-677E-E94FEC76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8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2794-C260-30BA-6E9B-0993E1253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C1EE7-273C-3AF8-65D3-567C4DCB6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A12CA-ADB9-EC90-3C32-288C0704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11AA7-B73C-6AF1-64DD-AA212CCF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A897-7D62-C97F-E6DA-0224F849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74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F3DE-9A53-367F-138A-BFC5D745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AD92-8AC8-9346-7D0A-899DA57EB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99F1-28B5-FDFC-3A8B-07D9FD403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32567-0240-DFEB-7526-1E368FF3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8E331-2873-05E1-E145-8B508CB8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A8C6B-140C-6A1B-16CF-505A8C8E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1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C4B4-9F28-FB98-3046-ED2B066D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A43F7-CCCB-A43A-B10B-503890E1E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86FD7-CB2A-CEE1-43B9-21EF3344A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846566-C865-6AC9-77EB-B22EEF031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4C8EE-89A5-E406-72C5-8925DC79E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DABBD-D6B2-F71E-5346-3914D510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11F12B-BFBF-6182-140B-40BC3F98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D69CB-956E-55C3-3226-F41B90ED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9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EAFB-76C3-FA36-060F-9D2B72AB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157618-9C07-DD87-20FA-B6B1C609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7ED05-0604-C853-67C4-178761F82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F0E97-1D9C-5C0B-7068-2D63B175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6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94B42-55B3-22D8-E539-24A9F1DAA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1243CD-D92D-BA31-DA41-5FABE57BD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C4903-9F91-021E-DB93-32864564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7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32FB-E4CA-D24F-2739-A6C4BA19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D9ABC-4CA7-7B4A-74E1-FEF6F664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026A2-2D61-5269-9994-FFDC59088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552E2-6F8F-681F-F53A-169D877D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70D5C-9868-6C58-1E4E-26437AFE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5B936-D4F8-83E7-A8AE-1992752D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7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6EBF-D6D7-EC03-A304-5EAFEBAB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54CC42-4E16-0D0D-08D2-D163DF77F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A201E-81F7-D60E-6F02-C05D2B91D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FF9FA-C77C-BC8C-A6DE-6E8B07908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6917F-67CD-982C-03CA-C4D4EA42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6140-34CF-DE10-CB14-58BDDC7D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7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5C0BD-BF5E-CFEB-88F8-DA9AE30BF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51E04-9851-EE65-65BA-9B93B6BDC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A6A61-A356-A8B3-616C-DA5E375CB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0F188-FDE5-474D-99A0-159A9B6D53A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B441E-70FD-1FF1-5B8A-C5231CAFE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C0B7-0E88-BDEF-941D-598159F032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91F55-C977-445F-899F-F01D8625F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456E6-EE4C-32BC-6A59-255AE0F14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7200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3100" b="1" dirty="0"/>
              <a:t>Uncovering Marketing Trends: A Statistical Analysis of Competitive Strategies in Online Stores Using </a:t>
            </a:r>
            <a:r>
              <a:rPr lang="en-US" sz="3100" b="1" dirty="0" err="1"/>
              <a:t>PriceSpy</a:t>
            </a:r>
            <a:r>
              <a:rPr lang="en-US" sz="3100" b="1" dirty="0"/>
              <a:t>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1ECDD-21D9-489B-62DD-DD90631C8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1922561"/>
            <a:ext cx="10909643" cy="552659"/>
          </a:xfrm>
        </p:spPr>
        <p:txBody>
          <a:bodyPr anchor="ctr">
            <a:normAutofit/>
          </a:bodyPr>
          <a:lstStyle/>
          <a:p>
            <a:r>
              <a:rPr lang="en-US"/>
              <a:t>Binara Siriwardhana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some water">
            <a:extLst>
              <a:ext uri="{FF2B5EF4-FFF2-40B4-BE49-F238E27FC236}">
                <a16:creationId xmlns:a16="http://schemas.microsoft.com/office/drawing/2014/main" id="{0D61D198-04EE-459E-95E9-AE5D731593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r="1" b="1"/>
          <a:stretch/>
        </p:blipFill>
        <p:spPr>
          <a:xfrm>
            <a:off x="320040" y="2820949"/>
            <a:ext cx="11681460" cy="392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5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456E6-EE4C-32BC-6A59-255AE0F14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B5CCD-CF06-9233-FFCC-A10AFF798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13" r="4" b="14113"/>
          <a:stretch/>
        </p:blipFill>
        <p:spPr>
          <a:xfrm>
            <a:off x="6099048" y="1827439"/>
            <a:ext cx="5458968" cy="320312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687AA48-1B2A-8FCC-314F-28F2AE9C3441}"/>
              </a:ext>
            </a:extLst>
          </p:cNvPr>
          <p:cNvSpPr/>
          <p:nvPr/>
        </p:nvSpPr>
        <p:spPr>
          <a:xfrm>
            <a:off x="1104901" y="5419726"/>
            <a:ext cx="752778" cy="559042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C293F-1E81-8920-E1E3-7548771FAD1E}"/>
              </a:ext>
            </a:extLst>
          </p:cNvPr>
          <p:cNvSpPr/>
          <p:nvPr/>
        </p:nvSpPr>
        <p:spPr>
          <a:xfrm>
            <a:off x="933450" y="5419726"/>
            <a:ext cx="1133475" cy="559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535A0D9-BB92-BCCE-634E-BED283678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3352800"/>
            <a:ext cx="4818888" cy="2855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Online Marketing has a large impact on traditional marketing.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Customers are sensitive to price changes, and they compare prices from multiple Stores.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Internet shoppers can do this within a minute and at zero cost.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Thus, online pricing is different from traditional pricing.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36422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D6A12ADB-A75E-FA4D-F14A-53719BA70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0" r="276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687AA48-1B2A-8FCC-314F-28F2AE9C3441}"/>
              </a:ext>
            </a:extLst>
          </p:cNvPr>
          <p:cNvSpPr/>
          <p:nvPr/>
        </p:nvSpPr>
        <p:spPr>
          <a:xfrm>
            <a:off x="1104901" y="5419726"/>
            <a:ext cx="752778" cy="559042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7721F72-CDD4-8B7B-31CC-34C0E4603A1A}"/>
              </a:ext>
            </a:extLst>
          </p:cNvPr>
          <p:cNvSpPr/>
          <p:nvPr/>
        </p:nvSpPr>
        <p:spPr>
          <a:xfrm>
            <a:off x="965200" y="5419726"/>
            <a:ext cx="1026160" cy="5590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D3B7CB9-5872-EF15-2A24-B15BEDDD412B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5400" b="1" dirty="0"/>
              <a:t>Objective</a:t>
            </a:r>
          </a:p>
        </p:txBody>
      </p:sp>
      <p:sp>
        <p:nvSpPr>
          <p:cNvPr id="19" name="Subtitle 5">
            <a:extLst>
              <a:ext uri="{FF2B5EF4-FFF2-40B4-BE49-F238E27FC236}">
                <a16:creationId xmlns:a16="http://schemas.microsoft.com/office/drawing/2014/main" id="{4C31ABE9-2613-219D-4594-7FE7DD8AE30D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The objectives of this study are,</a:t>
            </a:r>
          </a:p>
          <a:p>
            <a:pPr algn="l"/>
            <a:r>
              <a:rPr lang="en-US" sz="1800" dirty="0"/>
              <a:t>	“to compare the prices between selected stores and uncover trends and possible strategies used. More specifically, they can be specified as follows: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Price comparison of the  mobile speaker and cellphone products between stores 1260 and 3303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Identifying strategies by comparing price trends against adjusted CPI”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9295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45938-E03F-B17E-0E0D-232AF95E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86" y="103030"/>
            <a:ext cx="6784775" cy="849122"/>
          </a:xfrm>
        </p:spPr>
        <p:txBody>
          <a:bodyPr anchor="b">
            <a:normAutofit/>
          </a:bodyPr>
          <a:lstStyle/>
          <a:p>
            <a:pPr algn="ctr"/>
            <a:r>
              <a:rPr lang="en-US" sz="5400" b="1" kern="1200" dirty="0">
                <a:latin typeface="+mj-lt"/>
                <a:ea typeface="+mj-ea"/>
                <a:cs typeface="+mj-cs"/>
              </a:rPr>
              <a:t>Methods</a:t>
            </a:r>
            <a:endParaRPr lang="en-US" sz="5400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histogram">
            <a:extLst>
              <a:ext uri="{FF2B5EF4-FFF2-40B4-BE49-F238E27FC236}">
                <a16:creationId xmlns:a16="http://schemas.microsoft.com/office/drawing/2014/main" id="{CC47692F-7870-1DF1-124D-A564B328F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94" y="1876425"/>
            <a:ext cx="6349226" cy="4963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A36D6-1662-E974-AD4E-1D9EAD1FD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2" y="2540719"/>
            <a:ext cx="4759362" cy="4113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7F393-30B0-FE6A-ABB8-FE56F7BBDC27}"/>
              </a:ext>
            </a:extLst>
          </p:cNvPr>
          <p:cNvSpPr txBox="1"/>
          <p:nvPr/>
        </p:nvSpPr>
        <p:spPr>
          <a:xfrm>
            <a:off x="1152940" y="1797950"/>
            <a:ext cx="312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Chosen Method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FB36D1-AFC1-5237-1CF0-807E67F44254}"/>
              </a:ext>
            </a:extLst>
          </p:cNvPr>
          <p:cNvSpPr txBox="1"/>
          <p:nvPr/>
        </p:nvSpPr>
        <p:spPr>
          <a:xfrm>
            <a:off x="632231" y="3596215"/>
            <a:ext cx="41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two Stores are 1260 and 3303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687CD-76D6-D467-8759-4566A803EB21}"/>
              </a:ext>
            </a:extLst>
          </p:cNvPr>
          <p:cNvSpPr txBox="1"/>
          <p:nvPr/>
        </p:nvSpPr>
        <p:spPr>
          <a:xfrm>
            <a:off x="637426" y="3882705"/>
            <a:ext cx="443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got the following level price observations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E47F74-1B9A-452E-E1B4-B5BED17CD12F}"/>
              </a:ext>
            </a:extLst>
          </p:cNvPr>
          <p:cNvSpPr txBox="1"/>
          <p:nvPr/>
        </p:nvSpPr>
        <p:spPr>
          <a:xfrm>
            <a:off x="3638336" y="1336285"/>
            <a:ext cx="424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Analysis the Price Observation</a:t>
            </a:r>
          </a:p>
        </p:txBody>
      </p:sp>
    </p:spTree>
    <p:extLst>
      <p:ext uri="{BB962C8B-B14F-4D97-AF65-F5344CB8AC3E}">
        <p14:creationId xmlns:p14="http://schemas.microsoft.com/office/powerpoint/2010/main" val="370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3" grpId="1"/>
      <p:bldP spid="14" grpId="1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58093-FF0B-5848-EAB7-15A1A0C1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5" y="268802"/>
            <a:ext cx="6180082" cy="705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dirty="0"/>
              <a:t>Result And Discussion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Content Placeholder 33">
            <a:extLst>
              <a:ext uri="{FF2B5EF4-FFF2-40B4-BE49-F238E27FC236}">
                <a16:creationId xmlns:a16="http://schemas.microsoft.com/office/drawing/2014/main" id="{23047A54-B54D-99AD-FB38-912EEE720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095651"/>
              </p:ext>
            </p:extLst>
          </p:nvPr>
        </p:nvGraphicFramePr>
        <p:xfrm>
          <a:off x="630936" y="2660904"/>
          <a:ext cx="545896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65464983-9B48-ED92-D3D0-EC2CB9DAB6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6102098" y="98188"/>
            <a:ext cx="5458968" cy="53215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107DC6-2319-572A-0E7D-B07C2AA9F1D0}"/>
              </a:ext>
            </a:extLst>
          </p:cNvPr>
          <p:cNvSpPr txBox="1">
            <a:spLocks/>
          </p:cNvSpPr>
          <p:nvPr/>
        </p:nvSpPr>
        <p:spPr>
          <a:xfrm>
            <a:off x="27801" y="1532750"/>
            <a:ext cx="6180082" cy="7052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Price Comparison Between two stores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C2849-A416-CA1B-B350-5059476457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0009" y="5290217"/>
            <a:ext cx="5218043" cy="15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93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58093-FF0B-5848-EAB7-15A1A0C1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5" y="268802"/>
            <a:ext cx="6180082" cy="705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dirty="0"/>
              <a:t>Result And Discussion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Content Placeholder 33">
            <a:extLst>
              <a:ext uri="{FF2B5EF4-FFF2-40B4-BE49-F238E27FC236}">
                <a16:creationId xmlns:a16="http://schemas.microsoft.com/office/drawing/2014/main" id="{23047A54-B54D-99AD-FB38-912EEE720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237656"/>
              </p:ext>
            </p:extLst>
          </p:nvPr>
        </p:nvGraphicFramePr>
        <p:xfrm>
          <a:off x="630936" y="2660904"/>
          <a:ext cx="545896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DE107DC6-2319-572A-0E7D-B07C2AA9F1D0}"/>
              </a:ext>
            </a:extLst>
          </p:cNvPr>
          <p:cNvSpPr txBox="1">
            <a:spLocks/>
          </p:cNvSpPr>
          <p:nvPr/>
        </p:nvSpPr>
        <p:spPr>
          <a:xfrm>
            <a:off x="27801" y="1144660"/>
            <a:ext cx="6180082" cy="1093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Identifying strategies using price trends against adjusted CPI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01F0C-02A2-8B83-DA44-E41C5AD74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904" y="390524"/>
            <a:ext cx="6074295" cy="62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5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58093-FF0B-5848-EAB7-15A1A0C1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5" y="268802"/>
            <a:ext cx="6180082" cy="705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dirty="0"/>
              <a:t>Result And Discussion</a:t>
            </a:r>
          </a:p>
        </p:txBody>
      </p:sp>
      <p:sp>
        <p:nvSpPr>
          <p:cNvPr id="4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8" name="Content Placeholder 33">
            <a:extLst>
              <a:ext uri="{FF2B5EF4-FFF2-40B4-BE49-F238E27FC236}">
                <a16:creationId xmlns:a16="http://schemas.microsoft.com/office/drawing/2014/main" id="{23047A54-B54D-99AD-FB38-912EEE720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145927"/>
              </p:ext>
            </p:extLst>
          </p:nvPr>
        </p:nvGraphicFramePr>
        <p:xfrm>
          <a:off x="328872" y="2660904"/>
          <a:ext cx="5928514" cy="354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DE107DC6-2319-572A-0E7D-B07C2AA9F1D0}"/>
              </a:ext>
            </a:extLst>
          </p:cNvPr>
          <p:cNvSpPr txBox="1">
            <a:spLocks/>
          </p:cNvSpPr>
          <p:nvPr/>
        </p:nvSpPr>
        <p:spPr>
          <a:xfrm>
            <a:off x="27801" y="1144660"/>
            <a:ext cx="6180082" cy="10933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Selected store Price vs population Max, Min, Mean, and prices</a:t>
            </a:r>
          </a:p>
        </p:txBody>
      </p:sp>
      <p:pic>
        <p:nvPicPr>
          <p:cNvPr id="5" name="Picture 4" descr="A picture containing chart">
            <a:extLst>
              <a:ext uri="{FF2B5EF4-FFF2-40B4-BE49-F238E27FC236}">
                <a16:creationId xmlns:a16="http://schemas.microsoft.com/office/drawing/2014/main" id="{3098B464-6904-C3AD-638E-302E2F9C0F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15" y="144412"/>
            <a:ext cx="5875285" cy="3350169"/>
          </a:xfrm>
          <a:prstGeom prst="rect">
            <a:avLst/>
          </a:prstGeom>
        </p:spPr>
      </p:pic>
      <p:pic>
        <p:nvPicPr>
          <p:cNvPr id="8" name="Picture 7" descr="Chart">
            <a:extLst>
              <a:ext uri="{FF2B5EF4-FFF2-40B4-BE49-F238E27FC236}">
                <a16:creationId xmlns:a16="http://schemas.microsoft.com/office/drawing/2014/main" id="{0CF54FF9-289C-C5D3-8400-5F4CFE159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17" y="3494581"/>
            <a:ext cx="5875280" cy="32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2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91420-BE55-6DCD-6558-89840F2AC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61BB8-3C9A-3510-F667-C78091859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1558421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/>
              <a:t>Stores 1260 and 3303 stores had a similar downward trend for cell phones.</a:t>
            </a:r>
          </a:p>
          <a:p>
            <a:r>
              <a:rPr lang="en-US" sz="1800" dirty="0"/>
              <a:t>Store 1260 continuously sold cellphone and mobile speaker products at a higher price than store 3303. </a:t>
            </a:r>
          </a:p>
          <a:p>
            <a:r>
              <a:rPr lang="en-US" sz="1800" dirty="0"/>
              <a:t>The study also revealed that both stores had significantly dropped their prices between January 2016 and July 2016, possibly in response to a change in the economic ecosystem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39A63-B026-6BF2-1FBD-2DC4DC585DAA}"/>
              </a:ext>
            </a:extLst>
          </p:cNvPr>
          <p:cNvSpPr txBox="1"/>
          <p:nvPr/>
        </p:nvSpPr>
        <p:spPr>
          <a:xfrm>
            <a:off x="4976030" y="4184780"/>
            <a:ext cx="6250940" cy="14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   “It can be said that these two stores have utilized opposing strategies during 2015 and 2017 while following the same pricing trend as that of the adjusted CPI. “</a:t>
            </a:r>
          </a:p>
        </p:txBody>
      </p:sp>
    </p:spTree>
    <p:extLst>
      <p:ext uri="{BB962C8B-B14F-4D97-AF65-F5344CB8AC3E}">
        <p14:creationId xmlns:p14="http://schemas.microsoft.com/office/powerpoint/2010/main" val="135614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BD8F8-43AB-AB36-EBF1-D714D4E0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414" y="640080"/>
            <a:ext cx="47584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END</a:t>
            </a:r>
          </a:p>
        </p:txBody>
      </p:sp>
      <p:pic>
        <p:nvPicPr>
          <p:cNvPr id="4" name="Picture 3" descr="Close-up of hopscotch on a sidewalk">
            <a:extLst>
              <a:ext uri="{FF2B5EF4-FFF2-40B4-BE49-F238E27FC236}">
                <a16:creationId xmlns:a16="http://schemas.microsoft.com/office/drawing/2014/main" id="{30BDC988-00F8-9417-F8D3-F98747CF5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92" r="19556" b="-1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7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1445</TotalTime>
  <Words>519</Words>
  <Application>Microsoft Office PowerPoint</Application>
  <PresentationFormat>Widescreen</PresentationFormat>
  <Paragraphs>52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Uncovering Marketing Trends: A Statistical Analysis of Competitive Strategies in Online Stores Using PriceSpy Database</vt:lpstr>
      <vt:lpstr>Introduction</vt:lpstr>
      <vt:lpstr>PowerPoint Presentation</vt:lpstr>
      <vt:lpstr>Methods</vt:lpstr>
      <vt:lpstr>Result And Discussion</vt:lpstr>
      <vt:lpstr>Result And Discussion</vt:lpstr>
      <vt:lpstr>Result And Discussion</vt:lpstr>
      <vt:lpstr>conclusion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Uncovering Marketing Trends: A Statistical Analysis of Competitive Strategies in Online Stores Using PriceSpy Database</dc:title>
  <dc:creator>Binara Siriwardhana (Student)</dc:creator>
  <cp:lastModifiedBy>Binara Siriwardhana (Student)</cp:lastModifiedBy>
  <cp:revision>12</cp:revision>
  <dcterms:created xsi:type="dcterms:W3CDTF">2023-03-19T07:07:27Z</dcterms:created>
  <dcterms:modified xsi:type="dcterms:W3CDTF">2023-03-20T08:04:10Z</dcterms:modified>
</cp:coreProperties>
</file>